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1" r:id="rId23"/>
    <p:sldId id="282" r:id="rId24"/>
    <p:sldId id="284" r:id="rId25"/>
    <p:sldId id="285" r:id="rId26"/>
    <p:sldId id="286" r:id="rId27"/>
    <p:sldId id="287" r:id="rId28"/>
    <p:sldId id="276" r:id="rId29"/>
    <p:sldId id="28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660066"/>
    <a:srgbClr val="003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7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A72097-E713-4A60-8E7E-7CDD3F8732BC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75C0F2C-6F3E-48BE-B239-0DD8F3C502D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" Target="slide2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7.wmf"/><Relationship Id="rId9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11" Type="http://schemas.openxmlformats.org/officeDocument/2006/relationships/image" Target="../media/image35.wmf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oleObject" Target="../embeddings/oleObject40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0.png"/><Relationship Id="rId4" Type="http://schemas.openxmlformats.org/officeDocument/2006/relationships/image" Target="../media/image33.wmf"/><Relationship Id="rId9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7.jpeg"/><Relationship Id="rId4" Type="http://schemas.openxmlformats.org/officeDocument/2006/relationships/image" Target="../media/image33.wmf"/><Relationship Id="rId9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22.xml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37.jpe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3.wmf"/><Relationship Id="rId9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wmf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7.png"/><Relationship Id="rId4" Type="http://schemas.openxmlformats.org/officeDocument/2006/relationships/image" Target="../media/image32.wmf"/><Relationship Id="rId9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9104" y="404664"/>
            <a:ext cx="8064896" cy="1152128"/>
          </a:xfrm>
        </p:spPr>
        <p:txBody>
          <a:bodyPr anchor="t">
            <a:noAutofit/>
          </a:bodyPr>
          <a:lstStyle/>
          <a:p>
            <a:pPr marL="2416175" indent="-2416175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Тема урока: Матрицы. Операции с матрицами.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43" y="1681987"/>
            <a:ext cx="8352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Определение матрицы.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Размер матрицы.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Виды матриц.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Операции с матрицами.</a:t>
            </a:r>
            <a:endParaRPr lang="en-US" sz="2800" b="1" dirty="0" smtClean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Определитель.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Свойства определителей.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Решение примеров с матрицами.</a:t>
            </a:r>
          </a:p>
          <a:p>
            <a:pPr marL="3673475" indent="15875">
              <a:buAutoNum type="arabicPeriod"/>
            </a:pPr>
            <a:r>
              <a:rPr lang="ru-RU" sz="2800" b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marL="342900" indent="-342900" algn="r">
              <a:buAutoNum type="arabicPeriod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https://wallpapertag.com/wallpaper/full/e/d/8/312254-matrix-background-1920x1080-comput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1" name="Picture 3" descr="C:\Users\Любовь\Desktop\f4b9f1f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21088"/>
            <a:ext cx="4301905" cy="2293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88" y="92869"/>
            <a:ext cx="7976908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Операции с матрицами.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Сложение матриц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16399"/>
              </p:ext>
            </p:extLst>
          </p:nvPr>
        </p:nvGraphicFramePr>
        <p:xfrm>
          <a:off x="3995936" y="982369"/>
          <a:ext cx="2520280" cy="124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Формула" r:id="rId3" imgW="977476" imgH="482391" progId="Equation.3">
                  <p:embed/>
                </p:oleObj>
              </mc:Choice>
              <mc:Fallback>
                <p:oleObj name="Формула" r:id="rId3" imgW="977476" imgH="48239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82369"/>
                        <a:ext cx="2520280" cy="12479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951624"/>
              </p:ext>
            </p:extLst>
          </p:nvPr>
        </p:nvGraphicFramePr>
        <p:xfrm>
          <a:off x="6516216" y="960418"/>
          <a:ext cx="2290435" cy="122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Формула" r:id="rId5" imgW="952087" imgH="482391" progId="Equation.3">
                  <p:embed/>
                </p:oleObj>
              </mc:Choice>
              <mc:Fallback>
                <p:oleObj name="Формула" r:id="rId5" imgW="952087" imgH="48239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960418"/>
                        <a:ext cx="2290435" cy="12270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619301"/>
              </p:ext>
            </p:extLst>
          </p:nvPr>
        </p:nvGraphicFramePr>
        <p:xfrm>
          <a:off x="1331640" y="2348880"/>
          <a:ext cx="525800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Формула" r:id="rId7" imgW="1866900" imgH="482600" progId="Equation.3">
                  <p:embed/>
                </p:oleObj>
              </mc:Choice>
              <mc:Fallback>
                <p:oleObj name="Формула" r:id="rId7" imgW="1866900" imgH="482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348880"/>
                        <a:ext cx="5258002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1428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1914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096" y="3999609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операции сложения матриц:</a:t>
            </a:r>
          </a:p>
          <a:p>
            <a:pPr lvl="0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A+B=B+А – коммуникативность сложения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A+(В+С)=(А+В)+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ассоциативность сложения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А+О=А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96041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Даны матрицы: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Умножение матрицы на число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470478"/>
              </p:ext>
            </p:extLst>
          </p:nvPr>
        </p:nvGraphicFramePr>
        <p:xfrm>
          <a:off x="899592" y="1268760"/>
          <a:ext cx="3261218" cy="161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7" name="Формула" r:id="rId3" imgW="977476" imgH="482391" progId="Equation.3">
                  <p:embed/>
                </p:oleObj>
              </mc:Choice>
              <mc:Fallback>
                <p:oleObj name="Формула" r:id="rId3" imgW="977476" imgH="48239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268760"/>
                        <a:ext cx="3261218" cy="1614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585225"/>
              </p:ext>
            </p:extLst>
          </p:nvPr>
        </p:nvGraphicFramePr>
        <p:xfrm>
          <a:off x="4060960" y="1268760"/>
          <a:ext cx="493890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Формула" r:id="rId5" imgW="1511300" imgH="482600" progId="Equation.3">
                  <p:embed/>
                </p:oleObj>
              </mc:Choice>
              <mc:Fallback>
                <p:oleObj name="Формула" r:id="rId5" imgW="15113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960" y="1268760"/>
                        <a:ext cx="4938904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8632" y="3429000"/>
            <a:ext cx="7840488" cy="1800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just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Чтобы умножить матрицу на число, отличное от 0, нужно на это число умножить каждый элемент данной матрицы.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816" y="92869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Произведение матриц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879933"/>
            <a:ext cx="83533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Произведением двух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матриц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i="1" baseline="-25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i="1" baseline="-25000" dirty="0" err="1" smtClean="0">
                <a:cs typeface="Times New Roman" pitchFamily="18" charset="0"/>
              </a:rPr>
              <a:t>х</a:t>
            </a:r>
            <a:r>
              <a:rPr lang="ru-RU" sz="3200" b="1" i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=(а</a:t>
            </a:r>
            <a:r>
              <a:rPr lang="en-US" sz="3200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32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матрицу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i="1" baseline="-25000" dirty="0" smtClean="0">
                <a:cs typeface="Times New Roman" pitchFamily="18" charset="0"/>
              </a:rPr>
              <a:t>х</a:t>
            </a:r>
            <a:r>
              <a:rPr lang="en-US" sz="3200" b="1" i="1" baseline="-25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i="1" baseline="-25000" dirty="0" err="1" smtClean="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ru-RU" sz="3200" b="1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называется матрица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i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х</a:t>
            </a:r>
            <a:r>
              <a:rPr lang="en-US" sz="32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такая, что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i1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32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1k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i2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32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2k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+…+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32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nk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indent="45720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лемент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-й строки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-го столбца матрицы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произведения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равен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произведений элементов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строки матрицы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соответствующие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-го столбца матрицы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12349"/>
              </p:ext>
            </p:extLst>
          </p:nvPr>
        </p:nvGraphicFramePr>
        <p:xfrm>
          <a:off x="926917" y="4653773"/>
          <a:ext cx="1648183" cy="1119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5" name="Формула" r:id="rId3" imgW="507780" imgH="342751" progId="Equation.3">
                  <p:embed/>
                </p:oleObj>
              </mc:Choice>
              <mc:Fallback>
                <p:oleObj name="Формула" r:id="rId3" imgW="507780" imgH="342751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17" y="4653773"/>
                        <a:ext cx="1648183" cy="1119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60925"/>
              </p:ext>
            </p:extLst>
          </p:nvPr>
        </p:nvGraphicFramePr>
        <p:xfrm>
          <a:off x="705068" y="5765955"/>
          <a:ext cx="177427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6" name="Формула" r:id="rId5" imgW="533169" imgH="241195" progId="Equation.3">
                  <p:embed/>
                </p:oleObj>
              </mc:Choice>
              <mc:Fallback>
                <p:oleObj name="Формула" r:id="rId5" imgW="533169" imgH="241195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68" y="5765955"/>
                        <a:ext cx="1774275" cy="792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31902" y="5208635"/>
            <a:ext cx="6721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принимает значения от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т;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6750" y="5964565"/>
            <a:ext cx="6572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принимает значения от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p.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588162" y="188640"/>
            <a:ext cx="8753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Свойства операции умножения матриц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002677"/>
              </p:ext>
            </p:extLst>
          </p:nvPr>
        </p:nvGraphicFramePr>
        <p:xfrm>
          <a:off x="1033253" y="1196752"/>
          <a:ext cx="380488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Формула" r:id="rId4" imgW="863280" imgH="203040" progId="Equation.3">
                  <p:embed/>
                </p:oleObj>
              </mc:Choice>
              <mc:Fallback>
                <p:oleObj name="Формула" r:id="rId4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253" y="1196752"/>
                        <a:ext cx="3804889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6887371"/>
              </p:ext>
            </p:extLst>
          </p:nvPr>
        </p:nvGraphicFramePr>
        <p:xfrm>
          <a:off x="1026397" y="2348880"/>
          <a:ext cx="398882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Формула" r:id="rId6" imgW="901440" imgH="203040" progId="Equation.3">
                  <p:embed/>
                </p:oleObj>
              </mc:Choice>
              <mc:Fallback>
                <p:oleObj name="Формула" r:id="rId6" imgW="901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6397" y="2348880"/>
                        <a:ext cx="3988827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4450" y="4509120"/>
            <a:ext cx="8140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Матрицу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умножить на матрицу 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В,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количество </a:t>
            </a: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столбцов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равно количеству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строк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В. 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050988"/>
              </p:ext>
            </p:extLst>
          </p:nvPr>
        </p:nvGraphicFramePr>
        <p:xfrm>
          <a:off x="5544388" y="1916832"/>
          <a:ext cx="3416896" cy="217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Формула" r:id="rId8" imgW="1435100" imgH="914400" progId="Equation.3">
                  <p:embed/>
                </p:oleObj>
              </mc:Choice>
              <mc:Fallback>
                <p:oleObj name="Формула" r:id="rId8" imgW="143510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88" y="1916832"/>
                        <a:ext cx="3416896" cy="217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9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6" presetClass="emph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6" presetClass="emph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8151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Определитель матрицы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3080" y="980728"/>
            <a:ext cx="8280920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Вычисление определителя второго порядка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Дана квадратная матрицы второго порядка: </a:t>
            </a: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Определителем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второго порядка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матрицы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называется число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002535"/>
              </p:ext>
            </p:extLst>
          </p:nvPr>
        </p:nvGraphicFramePr>
        <p:xfrm>
          <a:off x="2972293" y="2060848"/>
          <a:ext cx="319941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8" name="Формула" r:id="rId3" imgW="977476" imgH="482391" progId="Equation.3">
                  <p:embed/>
                </p:oleObj>
              </mc:Choice>
              <mc:Fallback>
                <p:oleObj name="Формула" r:id="rId3" imgW="977476" imgH="482391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293" y="2060848"/>
                        <a:ext cx="3199414" cy="1584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885150"/>
              </p:ext>
            </p:extLst>
          </p:nvPr>
        </p:nvGraphicFramePr>
        <p:xfrm>
          <a:off x="1259632" y="4794110"/>
          <a:ext cx="7568429" cy="1730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Формула" r:id="rId5" imgW="2120900" imgH="482600" progId="Equation.3">
                  <p:embed/>
                </p:oleObj>
              </mc:Choice>
              <mc:Fallback>
                <p:oleObj name="Формула" r:id="rId5" imgW="2120900" imgH="482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794110"/>
                        <a:ext cx="7568429" cy="1730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43808" y="5292166"/>
            <a:ext cx="1152128" cy="81989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670555" y="5112061"/>
            <a:ext cx="1325381" cy="100000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92696"/>
            <a:ext cx="7498080" cy="576064"/>
          </a:xfrm>
        </p:spPr>
        <p:txBody>
          <a:bodyPr>
            <a:normAutofit/>
          </a:bodyPr>
          <a:lstStyle/>
          <a:p>
            <a:pPr marL="88900" indent="-127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Дана квадратная матрица третьего порядка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Определитель матрицы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177509"/>
              </p:ext>
            </p:extLst>
          </p:nvPr>
        </p:nvGraphicFramePr>
        <p:xfrm>
          <a:off x="2246359" y="1164202"/>
          <a:ext cx="4201541" cy="226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6" name="Формула" r:id="rId3" imgW="1320227" imgH="710891" progId="Equation.3">
                  <p:embed/>
                </p:oleObj>
              </mc:Choice>
              <mc:Fallback>
                <p:oleObj name="Формула" r:id="rId3" imgW="1320227" imgH="710891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59" y="1164202"/>
                        <a:ext cx="4201541" cy="2267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15980"/>
              </p:ext>
            </p:extLst>
          </p:nvPr>
        </p:nvGraphicFramePr>
        <p:xfrm>
          <a:off x="899592" y="4989106"/>
          <a:ext cx="7962968" cy="141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7" name="Формула" r:id="rId5" imgW="2755800" imgH="482400" progId="Equation.3">
                  <p:embed/>
                </p:oleObj>
              </mc:Choice>
              <mc:Fallback>
                <p:oleObj name="Формула" r:id="rId5" imgW="27558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989106"/>
                        <a:ext cx="7962968" cy="14113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553644"/>
            <a:ext cx="88199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12700"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Определителем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третьего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порядка матрицы А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называется число</a:t>
            </a:r>
          </a:p>
          <a:p>
            <a:pPr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695865" y="1621617"/>
            <a:ext cx="1220199" cy="8436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10382" y="1605251"/>
            <a:ext cx="1217460" cy="148837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79912" y="1621617"/>
            <a:ext cx="2160240" cy="159135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16364" y="1621617"/>
            <a:ext cx="979501" cy="159135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563888" y="1581150"/>
            <a:ext cx="2257652" cy="83614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702383" y="1581150"/>
            <a:ext cx="2213681" cy="83614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37502" y="1581150"/>
            <a:ext cx="2284038" cy="157516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563888" y="2465276"/>
            <a:ext cx="2263954" cy="7477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537502" y="1621617"/>
            <a:ext cx="1131977" cy="15557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07935" y="2399504"/>
            <a:ext cx="987930" cy="7778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4679522" y="2465276"/>
            <a:ext cx="1142018" cy="62834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4572000" y="1581150"/>
            <a:ext cx="1344064" cy="163182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3593733" y="2380864"/>
            <a:ext cx="2256876" cy="727609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3625199" y="1621617"/>
            <a:ext cx="985183" cy="7778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449" y="12274"/>
            <a:ext cx="6304744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Определитель матрицы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01597" y="1868317"/>
            <a:ext cx="7913215" cy="1903090"/>
            <a:chOff x="1331641" y="1628800"/>
            <a:chExt cx="7416823" cy="1296276"/>
          </a:xfrm>
        </p:grpSpPr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1331641" y="1628932"/>
            <a:ext cx="2304255" cy="1296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4" name="Формула" r:id="rId3" imgW="1257300" imgH="711200" progId="Equation.3">
                    <p:embed/>
                  </p:oleObj>
                </mc:Choice>
                <mc:Fallback>
                  <p:oleObj name="Формула" r:id="rId3" imgW="1257300" imgH="7112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1" y="1628932"/>
                          <a:ext cx="2304255" cy="1296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6"/>
            <p:cNvGraphicFramePr>
              <a:graphicFrameLocks noChangeAspect="1"/>
            </p:cNvGraphicFramePr>
            <p:nvPr/>
          </p:nvGraphicFramePr>
          <p:xfrm>
            <a:off x="3923927" y="1628800"/>
            <a:ext cx="2281213" cy="12831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5" name="Формула" r:id="rId5" imgW="1257300" imgH="711200" progId="Equation.3">
                    <p:embed/>
                  </p:oleObj>
                </mc:Choice>
                <mc:Fallback>
                  <p:oleObj name="Формула" r:id="rId5" imgW="1257300" imgH="711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7" y="1628800"/>
                          <a:ext cx="2281213" cy="128318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6444207" y="1628932"/>
            <a:ext cx="2304257" cy="1296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66" name="Формула" r:id="rId7" imgW="1257300" imgH="711200" progId="Equation.3">
                    <p:embed/>
                  </p:oleObj>
                </mc:Choice>
                <mc:Fallback>
                  <p:oleObj name="Формула" r:id="rId7" imgW="1257300" imgH="71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07" y="1628932"/>
                          <a:ext cx="2304257" cy="1296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AutoShape 17"/>
            <p:cNvSpPr>
              <a:spLocks noChangeShapeType="1"/>
            </p:cNvSpPr>
            <p:nvPr/>
          </p:nvSpPr>
          <p:spPr bwMode="auto">
            <a:xfrm>
              <a:off x="2051720" y="1782898"/>
              <a:ext cx="1498375" cy="9850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16"/>
            <p:cNvSpPr>
              <a:spLocks noChangeShapeType="1"/>
            </p:cNvSpPr>
            <p:nvPr/>
          </p:nvSpPr>
          <p:spPr bwMode="auto">
            <a:xfrm>
              <a:off x="4639951" y="1853705"/>
              <a:ext cx="1444217" cy="866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5"/>
            <p:cNvSpPr>
              <a:spLocks noChangeShapeType="1"/>
            </p:cNvSpPr>
            <p:nvPr/>
          </p:nvSpPr>
          <p:spPr bwMode="auto">
            <a:xfrm>
              <a:off x="5247050" y="1896467"/>
              <a:ext cx="559634" cy="3396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4"/>
            <p:cNvSpPr>
              <a:spLocks noChangeShapeType="1"/>
            </p:cNvSpPr>
            <p:nvPr/>
          </p:nvSpPr>
          <p:spPr bwMode="auto">
            <a:xfrm flipH="1">
              <a:off x="4669362" y="1900927"/>
              <a:ext cx="577687" cy="781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3"/>
            <p:cNvSpPr>
              <a:spLocks noChangeShapeType="1"/>
            </p:cNvSpPr>
            <p:nvPr/>
          </p:nvSpPr>
          <p:spPr bwMode="auto">
            <a:xfrm flipV="1">
              <a:off x="4669363" y="2240606"/>
              <a:ext cx="1137321" cy="441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2"/>
            <p:cNvSpPr>
              <a:spLocks noChangeShapeType="1"/>
            </p:cNvSpPr>
            <p:nvPr/>
          </p:nvSpPr>
          <p:spPr bwMode="auto">
            <a:xfrm>
              <a:off x="7160231" y="1853705"/>
              <a:ext cx="1444217" cy="8661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1"/>
            <p:cNvSpPr>
              <a:spLocks noChangeShapeType="1"/>
            </p:cNvSpPr>
            <p:nvPr/>
          </p:nvSpPr>
          <p:spPr bwMode="auto">
            <a:xfrm>
              <a:off x="7016215" y="2240607"/>
              <a:ext cx="758214" cy="4415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0"/>
            <p:cNvSpPr>
              <a:spLocks noChangeShapeType="1"/>
            </p:cNvSpPr>
            <p:nvPr/>
          </p:nvSpPr>
          <p:spPr bwMode="auto">
            <a:xfrm flipV="1">
              <a:off x="7016215" y="1896467"/>
              <a:ext cx="1444217" cy="3396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9"/>
            <p:cNvSpPr>
              <a:spLocks noChangeShapeType="1"/>
            </p:cNvSpPr>
            <p:nvPr/>
          </p:nvSpPr>
          <p:spPr bwMode="auto">
            <a:xfrm flipH="1">
              <a:off x="7774428" y="1900927"/>
              <a:ext cx="686003" cy="7812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5249" y="744831"/>
            <a:ext cx="82459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начала перемножаем элементы главной диагонали 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описываем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два треугольника вокруг диагонали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следующим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2097" y="3731999"/>
            <a:ext cx="7915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Затем ставим минус, перемножаем элементы побочной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диагонали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описываем два треугольника вокруг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побочной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диагонали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97509"/>
              </p:ext>
            </p:extLst>
          </p:nvPr>
        </p:nvGraphicFramePr>
        <p:xfrm>
          <a:off x="1043608" y="5013176"/>
          <a:ext cx="2520280" cy="1431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7" name="Формула" r:id="rId8" imgW="1257300" imgH="711200" progId="Equation.3">
                  <p:embed/>
                </p:oleObj>
              </mc:Choice>
              <mc:Fallback>
                <p:oleObj name="Формула" r:id="rId8" imgW="1257300" imgH="71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013176"/>
                        <a:ext cx="2520280" cy="1431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823443"/>
              </p:ext>
            </p:extLst>
          </p:nvPr>
        </p:nvGraphicFramePr>
        <p:xfrm>
          <a:off x="3707904" y="5013176"/>
          <a:ext cx="2364296" cy="13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8" name="Формула" r:id="rId9" imgW="1257300" imgH="711200" progId="Equation.3">
                  <p:embed/>
                </p:oleObj>
              </mc:Choice>
              <mc:Fallback>
                <p:oleObj name="Формула" r:id="rId9" imgW="1257300" imgH="71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013176"/>
                        <a:ext cx="2364296" cy="1343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3294"/>
              </p:ext>
            </p:extLst>
          </p:nvPr>
        </p:nvGraphicFramePr>
        <p:xfrm>
          <a:off x="6084168" y="5013176"/>
          <a:ext cx="2523334" cy="14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Формула" r:id="rId10" imgW="1257300" imgH="711200" progId="Equation.3">
                  <p:embed/>
                </p:oleObj>
              </mc:Choice>
              <mc:Fallback>
                <p:oleObj name="Формула" r:id="rId10" imgW="1257300" imgH="71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5013176"/>
                        <a:ext cx="2523334" cy="1433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2015099" y="5262804"/>
            <a:ext cx="6192688" cy="1008112"/>
            <a:chOff x="2985" y="13125"/>
            <a:chExt cx="5250" cy="780"/>
          </a:xfrm>
        </p:grpSpPr>
        <p:sp>
          <p:nvSpPr>
            <p:cNvPr id="28689" name="AutoShape 17"/>
            <p:cNvSpPr>
              <a:spLocks noChangeShapeType="1"/>
            </p:cNvSpPr>
            <p:nvPr/>
          </p:nvSpPr>
          <p:spPr bwMode="auto">
            <a:xfrm flipV="1">
              <a:off x="2985" y="13151"/>
              <a:ext cx="1155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8" name="AutoShape 16"/>
            <p:cNvSpPr>
              <a:spLocks noChangeShapeType="1"/>
            </p:cNvSpPr>
            <p:nvPr/>
          </p:nvSpPr>
          <p:spPr bwMode="auto">
            <a:xfrm flipH="1">
              <a:off x="5160" y="13125"/>
              <a:ext cx="480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7" name="AutoShape 15"/>
            <p:cNvSpPr>
              <a:spLocks noChangeShapeType="1"/>
            </p:cNvSpPr>
            <p:nvPr/>
          </p:nvSpPr>
          <p:spPr bwMode="auto">
            <a:xfrm>
              <a:off x="5160" y="13485"/>
              <a:ext cx="1110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6" name="AutoShape 14"/>
            <p:cNvSpPr>
              <a:spLocks noChangeShapeType="1"/>
            </p:cNvSpPr>
            <p:nvPr/>
          </p:nvSpPr>
          <p:spPr bwMode="auto">
            <a:xfrm>
              <a:off x="5640" y="13125"/>
              <a:ext cx="630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5" name="AutoShape 13"/>
            <p:cNvSpPr>
              <a:spLocks noChangeShapeType="1"/>
            </p:cNvSpPr>
            <p:nvPr/>
          </p:nvSpPr>
          <p:spPr bwMode="auto">
            <a:xfrm flipH="1">
              <a:off x="5070" y="13125"/>
              <a:ext cx="1125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4" name="AutoShape 12"/>
            <p:cNvSpPr>
              <a:spLocks noChangeShapeType="1"/>
            </p:cNvSpPr>
            <p:nvPr/>
          </p:nvSpPr>
          <p:spPr bwMode="auto">
            <a:xfrm flipH="1">
              <a:off x="7200" y="13170"/>
              <a:ext cx="1035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3" name="AutoShape 11"/>
            <p:cNvSpPr>
              <a:spLocks noChangeShapeType="1"/>
            </p:cNvSpPr>
            <p:nvPr/>
          </p:nvSpPr>
          <p:spPr bwMode="auto">
            <a:xfrm flipH="1">
              <a:off x="7740" y="13530"/>
              <a:ext cx="495" cy="3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2" name="AutoShape 10"/>
            <p:cNvSpPr>
              <a:spLocks noChangeShapeType="1"/>
            </p:cNvSpPr>
            <p:nvPr/>
          </p:nvSpPr>
          <p:spPr bwMode="auto">
            <a:xfrm>
              <a:off x="7200" y="13170"/>
              <a:ext cx="540" cy="7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681" name="AutoShape 9"/>
            <p:cNvSpPr>
              <a:spLocks noChangeShapeType="1"/>
            </p:cNvSpPr>
            <p:nvPr/>
          </p:nvSpPr>
          <p:spPr bwMode="auto">
            <a:xfrm>
              <a:off x="7200" y="13170"/>
              <a:ext cx="1035" cy="3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64166"/>
            <a:ext cx="7848872" cy="9361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Разложение определителя по элементам какой-либо строки или столбца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7656" y="-6399"/>
            <a:ext cx="6304744" cy="7060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Определитель матрицы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1484784"/>
            <a:ext cx="817063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Минором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либо элемента определителя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определитель, полученный из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данного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путем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вычеркивания строки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столбца,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пересечении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находится этот элемент.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Алгебраическим дополнением элемента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определителя 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минор, взятый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 знаком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(-1)</a:t>
            </a:r>
            <a:r>
              <a:rPr lang="en-US" sz="2800" b="1" i="1" baseline="30000" dirty="0" err="1" smtClean="0">
                <a:latin typeface="Times New Roman" pitchFamily="18" charset="0"/>
                <a:cs typeface="Times New Roman" pitchFamily="18" charset="0"/>
              </a:rPr>
              <a:t>i+j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7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801238"/>
              </p:ext>
            </p:extLst>
          </p:nvPr>
        </p:nvGraphicFramePr>
        <p:xfrm>
          <a:off x="2501770" y="5229200"/>
          <a:ext cx="4140460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2" name="Формула" r:id="rId3" imgW="1091726" imgH="266584" progId="Equation.3">
                  <p:embed/>
                </p:oleObj>
              </mc:Choice>
              <mc:Fallback>
                <p:oleObj name="Формула" r:id="rId3" imgW="1091726" imgH="266584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70" y="5229200"/>
                        <a:ext cx="4140460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568952" cy="4800600"/>
          </a:xfrm>
        </p:spPr>
        <p:txBody>
          <a:bodyPr/>
          <a:lstStyle/>
          <a:p>
            <a:pPr marL="0" indent="825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Определитель равен сумме произведений элементов какой-либо строки или столбца на их алгебраическое дополнение.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разложение определителя по элементам строки.</a:t>
            </a:r>
          </a:p>
          <a:p>
            <a:pPr>
              <a:buNone/>
            </a:pP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 разложение определителя по элементам столбца.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Определитель матрицы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0448"/>
              </p:ext>
            </p:extLst>
          </p:nvPr>
        </p:nvGraphicFramePr>
        <p:xfrm>
          <a:off x="979261" y="3429000"/>
          <a:ext cx="7698725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Формула" r:id="rId3" imgW="3187700" imgH="444500" progId="Equation.3">
                  <p:embed/>
                </p:oleObj>
              </mc:Choice>
              <mc:Fallback>
                <p:oleObj name="Формула" r:id="rId3" imgW="3187700" imgH="4445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261" y="3429000"/>
                        <a:ext cx="7698725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586875"/>
              </p:ext>
            </p:extLst>
          </p:nvPr>
        </p:nvGraphicFramePr>
        <p:xfrm>
          <a:off x="827584" y="5373216"/>
          <a:ext cx="8172607" cy="112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3" name="Формула" r:id="rId5" imgW="3098520" imgH="431640" progId="Equation.3">
                  <p:embed/>
                </p:oleObj>
              </mc:Choice>
              <mc:Fallback>
                <p:oleObj name="Формула" r:id="rId5" imgW="30985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373216"/>
                        <a:ext cx="8172607" cy="1128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8640"/>
            <a:ext cx="7848872" cy="6480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Свойства определителей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1858" y="157557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определитель не меняется, если к элементам какой-либо строки прибавить соответствующие элементы другой строки, умноженные на одно и тоже число (то же самое и для столбца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104" y="3145230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определитель меняет знак, если поменять местами строки или столбцы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1858" y="3997868"/>
            <a:ext cx="7977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общий множитель строк или столбцов можно вынести за знак определителя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1858" y="4830251"/>
            <a:ext cx="8144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определитель равен нулю, если все элементы какого-либо столбца или строки равны нулю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71858" y="5661248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определитель равен нулю, если элементы двух строк или столбцов соответственно равны.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1104" y="717755"/>
            <a:ext cx="77093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величина определителя не меняется, если заменить его строки соответствующими столбцами;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5096" y="219363"/>
            <a:ext cx="842493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Матрица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(математика)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прямоугольная таблица элементов некоторого кольца или поля.</a:t>
            </a: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sz="25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(программирование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двумерный массив.</a:t>
            </a: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sz="25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(электроника)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— обобщенный термин для различных объектов в электронике, в которых элементы объекта упорядочены в виде двумерного массива, аналогично математической матрице.</a:t>
            </a:r>
          </a:p>
          <a:p>
            <a:pPr marL="0" lvl="1">
              <a:tabLst>
                <a:tab pos="95250" algn="l"/>
              </a:tabLst>
            </a:pPr>
            <a:r>
              <a:rPr lang="ru-RU" sz="25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Матричный индикатор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разновидность знакосинтезирующего индикатора, в котором элементы индикации сгруппированы по строкам и столбцам.</a:t>
            </a:r>
          </a:p>
          <a:p>
            <a:pPr marL="0" lvl="1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sz="25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(фото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— полупроводниковая СБИС с прямоугольной матрицей светочувствительных элементов (фотодиодов) для преобразования поступающего на неё света (отраженного от объекта) в электронный сигнал (изображение) или массив цифровых данных.</a:t>
            </a:r>
          </a:p>
          <a:p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sz="25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(экономика)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— таблицы, предназначенные для диагностики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5652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Примеры с матрицами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49808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1800" dirty="0" smtClean="0"/>
          </a:p>
          <a:p>
            <a:pPr marL="539496" indent="-4572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Даны матрицы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А+В; А∙В; А</a:t>
            </a:r>
            <a:r>
              <a:rPr lang="ru-RU" sz="28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K = A∙B</a:t>
            </a:r>
            <a:r>
              <a:rPr lang="en-US" sz="2800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Вычислить определитель матрицы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Вычислить определитель матрицы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009687"/>
              </p:ext>
            </p:extLst>
          </p:nvPr>
        </p:nvGraphicFramePr>
        <p:xfrm>
          <a:off x="4355976" y="2564904"/>
          <a:ext cx="241422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Формула" r:id="rId3" imgW="1091726" imgH="228501" progId="Equation.3">
                  <p:embed/>
                </p:oleObj>
              </mc:Choice>
              <mc:Fallback>
                <p:oleObj name="Формула" r:id="rId3" imgW="1091726" imgH="2285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564904"/>
                        <a:ext cx="2414224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56350"/>
              </p:ext>
            </p:extLst>
          </p:nvPr>
        </p:nvGraphicFramePr>
        <p:xfrm>
          <a:off x="3923928" y="1052736"/>
          <a:ext cx="2316737" cy="146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Формула" r:id="rId5" imgW="1129810" imgH="710891" progId="Equation.3">
                  <p:embed/>
                </p:oleObj>
              </mc:Choice>
              <mc:Fallback>
                <p:oleObj name="Формула" r:id="rId5" imgW="1129810" imgH="71089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052736"/>
                        <a:ext cx="2316737" cy="1460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484219"/>
              </p:ext>
            </p:extLst>
          </p:nvPr>
        </p:nvGraphicFramePr>
        <p:xfrm>
          <a:off x="6444208" y="1052736"/>
          <a:ext cx="2361863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Формула" r:id="rId7" imgW="1168400" imgH="711200" progId="Equation.3">
                  <p:embed/>
                </p:oleObj>
              </mc:Choice>
              <mc:Fallback>
                <p:oleObj name="Формула" r:id="rId7" imgW="1168400" imgH="71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052736"/>
                        <a:ext cx="2361863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433006"/>
              </p:ext>
            </p:extLst>
          </p:nvPr>
        </p:nvGraphicFramePr>
        <p:xfrm>
          <a:off x="6588224" y="3573016"/>
          <a:ext cx="2285054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Формула" r:id="rId9" imgW="1129810" imgH="710891" progId="Equation.3">
                  <p:embed/>
                </p:oleObj>
              </mc:Choice>
              <mc:Fallback>
                <p:oleObj name="Формула" r:id="rId9" imgW="1129810" imgH="710891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3573016"/>
                        <a:ext cx="2285054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24817"/>
              </p:ext>
            </p:extLst>
          </p:nvPr>
        </p:nvGraphicFramePr>
        <p:xfrm>
          <a:off x="4139952" y="5021659"/>
          <a:ext cx="2808312" cy="1773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Формула" r:id="rId10" imgW="1447800" imgH="914400" progId="Equation.3">
                  <p:embed/>
                </p:oleObj>
              </mc:Choice>
              <mc:Fallback>
                <p:oleObj name="Формула" r:id="rId10" imgW="1447800" imgH="914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021659"/>
                        <a:ext cx="2808312" cy="1773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 descr="C:\Users\Любовь\Desktop\f4b9f1f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" y="54562"/>
            <a:ext cx="2951425" cy="1573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3249"/>
              </p:ext>
            </p:extLst>
          </p:nvPr>
        </p:nvGraphicFramePr>
        <p:xfrm>
          <a:off x="1886334" y="711860"/>
          <a:ext cx="208915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6" name="Формула" r:id="rId3" imgW="1129810" imgH="710891" progId="Equation.3">
                  <p:embed/>
                </p:oleObj>
              </mc:Choice>
              <mc:Fallback>
                <p:oleObj name="Формула" r:id="rId3" imgW="1129810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334" y="711860"/>
                        <a:ext cx="2089150" cy="131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52352"/>
              </p:ext>
            </p:extLst>
          </p:nvPr>
        </p:nvGraphicFramePr>
        <p:xfrm>
          <a:off x="4634756" y="695695"/>
          <a:ext cx="2195512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7" name="Формула" r:id="rId5" imgW="1168400" imgH="711200" progId="Equation.3">
                  <p:embed/>
                </p:oleObj>
              </mc:Choice>
              <mc:Fallback>
                <p:oleObj name="Формула" r:id="rId5" imgW="1168400" imgH="7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756" y="695695"/>
                        <a:ext cx="2195512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43608" y="188640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№1.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2544704" y="188640"/>
            <a:ext cx="3035408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3059832" y="188640"/>
            <a:ext cx="3240360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>
            <a:off x="3707904" y="188640"/>
            <a:ext cx="2952328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495815" y="2132856"/>
                <a:ext cx="5279972" cy="125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А+В 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15" y="2132856"/>
                <a:ext cx="5279972" cy="1250150"/>
              </a:xfrm>
              <a:prstGeom prst="rect">
                <a:avLst/>
              </a:prstGeom>
              <a:blipFill rotWithShape="1">
                <a:blip r:embed="rId7"/>
                <a:stretch>
                  <a:fillRect l="-2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96429" y="2171139"/>
                <a:ext cx="5709576" cy="1271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А+В 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𝟏𝟕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29" y="2171139"/>
                <a:ext cx="5709576" cy="1271374"/>
              </a:xfrm>
              <a:prstGeom prst="rect">
                <a:avLst/>
              </a:prstGeom>
              <a:blipFill rotWithShape="1">
                <a:blip r:embed="rId8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96429" y="2367687"/>
                <a:ext cx="5940409" cy="1277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А+В </a:t>
                </a:r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8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𝟏𝟕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𝟏𝟑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ru-RU" sz="28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28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29" y="2367687"/>
                <a:ext cx="5940409" cy="1277337"/>
              </a:xfrm>
              <a:prstGeom prst="rect">
                <a:avLst/>
              </a:prstGeom>
              <a:blipFill rotWithShape="1">
                <a:blip r:embed="rId9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Выгнутая вверх стрелка 17"/>
          <p:cNvSpPr/>
          <p:nvPr/>
        </p:nvSpPr>
        <p:spPr>
          <a:xfrm>
            <a:off x="3707904" y="623627"/>
            <a:ext cx="2952328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2530107" y="623627"/>
            <a:ext cx="3035408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3033722" y="711860"/>
            <a:ext cx="3240360" cy="587504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040935" y="3861048"/>
                <a:ext cx="5295903" cy="16159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 + В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𝟐𝟎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𝟏𝟓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𝟖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ru-RU" sz="36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3600" b="1" i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935" y="3861048"/>
                <a:ext cx="5295903" cy="1615955"/>
              </a:xfrm>
              <a:prstGeom prst="rect">
                <a:avLst/>
              </a:prstGeom>
              <a:blipFill rotWithShape="1">
                <a:blip r:embed="rId10"/>
                <a:stretch>
                  <a:fillRect l="-35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/>
      <p:bldP spid="16" grpId="1"/>
      <p:bldP spid="17" grpId="0"/>
      <p:bldP spid="18" grpId="0" animBg="1"/>
      <p:bldP spid="18" grpId="1" animBg="1"/>
      <p:bldP spid="19" grpId="1" animBg="1"/>
      <p:bldP spid="19" grpId="2" animBg="1"/>
      <p:bldP spid="20" grpId="1" animBg="1"/>
      <p:bldP spid="20" grpId="2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18" y="3212544"/>
            <a:ext cx="4701527" cy="648072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+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661647"/>
              </p:ext>
            </p:extLst>
          </p:nvPr>
        </p:nvGraphicFramePr>
        <p:xfrm>
          <a:off x="1370471" y="737264"/>
          <a:ext cx="2409441" cy="151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name="Формула" r:id="rId3" imgW="1129810" imgH="710891" progId="Equation.3">
                  <p:embed/>
                </p:oleObj>
              </mc:Choice>
              <mc:Fallback>
                <p:oleObj name="Формула" r:id="rId3" imgW="1129810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471" y="737264"/>
                        <a:ext cx="2409441" cy="151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605545"/>
              </p:ext>
            </p:extLst>
          </p:nvPr>
        </p:nvGraphicFramePr>
        <p:xfrm>
          <a:off x="4726557" y="872882"/>
          <a:ext cx="2551537" cy="155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5" name="Формула" r:id="rId5" imgW="1168400" imgH="711200" progId="Equation.3">
                  <p:embed/>
                </p:oleObj>
              </mc:Choice>
              <mc:Fallback>
                <p:oleObj name="Формула" r:id="rId5" imgW="1168400" imgH="7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57" y="872882"/>
                        <a:ext cx="2551537" cy="155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2340459" y="188640"/>
            <a:ext cx="3525605" cy="581303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727597">
            <a:off x="3153418" y="930826"/>
            <a:ext cx="3100275" cy="557242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839710">
            <a:off x="2861707" y="596756"/>
            <a:ext cx="2981836" cy="552253"/>
          </a:xfrm>
          <a:prstGeom prst="curvedDownArrow">
            <a:avLst>
              <a:gd name="adj1" fmla="val 25000"/>
              <a:gd name="adj2" fmla="val 50386"/>
              <a:gd name="adj3" fmla="val 6451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358011" y="889945"/>
            <a:ext cx="4780732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14626" y="943894"/>
            <a:ext cx="3835039" cy="67221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50619" y="1072443"/>
            <a:ext cx="3399046" cy="1127803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91605" y="2218198"/>
                <a:ext cx="3214150" cy="1112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А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605" y="2218198"/>
                <a:ext cx="3214150" cy="1112933"/>
              </a:xfrm>
              <a:prstGeom prst="rect">
                <a:avLst/>
              </a:prstGeom>
              <a:blipFill rotWithShape="1">
                <a:blip r:embed="rId7"/>
                <a:stretch>
                  <a:fillRect l="-2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30644" y="2133977"/>
                <a:ext cx="3172087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24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𝟐𝟑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𝒃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𝟑𝟑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44" y="2133977"/>
                <a:ext cx="3172087" cy="1281376"/>
              </a:xfrm>
              <a:prstGeom prst="rect">
                <a:avLst/>
              </a:prstGeom>
              <a:blipFill rotWithShape="1">
                <a:blip r:embed="rId8"/>
                <a:stretch>
                  <a:fillRect l="-28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Заголовок 1"/>
          <p:cNvSpPr txBox="1">
            <a:spLocks/>
          </p:cNvSpPr>
          <p:nvPr/>
        </p:nvSpPr>
        <p:spPr>
          <a:xfrm>
            <a:off x="5035979" y="3205629"/>
            <a:ext cx="4054546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1∙1 + 2∙17  + 3∙(-7) 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26093" y="3799403"/>
            <a:ext cx="4938258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+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гнутая вверх стрелка 30"/>
          <p:cNvSpPr/>
          <p:nvPr/>
        </p:nvSpPr>
        <p:spPr>
          <a:xfrm>
            <a:off x="2241915" y="81834"/>
            <a:ext cx="4368263" cy="895919"/>
          </a:xfrm>
          <a:prstGeom prst="curvedDownArrow">
            <a:avLst>
              <a:gd name="adj1" fmla="val 25000"/>
              <a:gd name="adj2" fmla="val 50000"/>
              <a:gd name="adj3" fmla="val 5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806622">
            <a:off x="3454994" y="941374"/>
            <a:ext cx="3201296" cy="677255"/>
          </a:xfrm>
          <a:prstGeom prst="curvedDownArrow">
            <a:avLst>
              <a:gd name="adj1" fmla="val 50000"/>
              <a:gd name="adj2" fmla="val 50000"/>
              <a:gd name="adj3" fmla="val 5072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Выгнутая вверх стрелка 32"/>
          <p:cNvSpPr/>
          <p:nvPr/>
        </p:nvSpPr>
        <p:spPr>
          <a:xfrm rot="839710">
            <a:off x="2704161" y="701627"/>
            <a:ext cx="3897077" cy="552253"/>
          </a:xfrm>
          <a:prstGeom prst="curvedDownArrow">
            <a:avLst>
              <a:gd name="adj1" fmla="val 25000"/>
              <a:gd name="adj2" fmla="val 50386"/>
              <a:gd name="adj3" fmla="val 6451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035979" y="3753706"/>
            <a:ext cx="40152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1∙(-1) + 2∙13  + 3∙1 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3" descr="C:\Users\Любовь\Desktop\f4b9f1f7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9" y="126563"/>
            <a:ext cx="1399690" cy="74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262392" y="4447475"/>
            <a:ext cx="4938258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 + a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5097357" y="4389297"/>
            <a:ext cx="40152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1∙1 + 2∙7  + 3∙1 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340013" y="5095547"/>
            <a:ext cx="47959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 +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i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 стрелкой 53"/>
          <p:cNvCxnSpPr/>
          <p:nvPr/>
        </p:nvCxnSpPr>
        <p:spPr>
          <a:xfrm flipV="1">
            <a:off x="2379205" y="1072443"/>
            <a:ext cx="3200907" cy="43722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863743" y="1501377"/>
            <a:ext cx="2716369" cy="828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11" idx="3"/>
          </p:cNvCxnSpPr>
          <p:nvPr/>
        </p:nvCxnSpPr>
        <p:spPr>
          <a:xfrm>
            <a:off x="3503059" y="1579263"/>
            <a:ext cx="2302696" cy="553884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Заголовок 1"/>
          <p:cNvSpPr txBox="1">
            <a:spLocks/>
          </p:cNvSpPr>
          <p:nvPr/>
        </p:nvSpPr>
        <p:spPr>
          <a:xfrm>
            <a:off x="5073768" y="5095547"/>
            <a:ext cx="40152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3∙1 + 2∙17  + 1∙(-7) 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259721" y="5832672"/>
            <a:ext cx="47959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+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  + a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∙b</a:t>
            </a:r>
            <a:r>
              <a:rPr lang="en-US" sz="2800" b="1" i="1" baseline="-25000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800" b="1" i="1" dirty="0" smtClean="0">
                <a:solidFill>
                  <a:srgbClr val="003618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2800" b="1" i="1" dirty="0">
              <a:solidFill>
                <a:srgbClr val="0036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5131132" y="5832672"/>
            <a:ext cx="4015221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3∙(-1) + 2∙13 + 1∙1 =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6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/>
      <p:bldP spid="37" grpId="0"/>
      <p:bldP spid="47" grpId="0"/>
      <p:bldP spid="53" grpId="0"/>
      <p:bldP spid="63" grpId="0"/>
      <p:bldP spid="64" grpId="0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1"/>
              <p:cNvSpPr txBox="1">
                <a:spLocks/>
              </p:cNvSpPr>
              <p:nvPr/>
            </p:nvSpPr>
            <p:spPr>
              <a:xfrm>
                <a:off x="1115616" y="497867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7867"/>
                <a:ext cx="7498080" cy="662991"/>
              </a:xfrm>
              <a:prstGeom prst="rect">
                <a:avLst/>
              </a:prstGeom>
              <a:blipFill rotWithShape="1">
                <a:blip r:embed="rId2"/>
                <a:stretch>
                  <a:fillRect l="-2683" t="-40741" b="-5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Users\Любовь\Desktop\f4b9f1f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9" y="126563"/>
            <a:ext cx="1399690" cy="74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Заголовок 1"/>
              <p:cNvSpPr txBox="1">
                <a:spLocks/>
              </p:cNvSpPr>
              <p:nvPr/>
            </p:nvSpPr>
            <p:spPr>
              <a:xfrm>
                <a:off x="1260437" y="1878096"/>
                <a:ext cx="5832648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437" y="1878096"/>
                <a:ext cx="5832648" cy="662991"/>
              </a:xfrm>
              <a:prstGeom prst="rect">
                <a:avLst/>
              </a:prstGeom>
              <a:blipFill rotWithShape="1">
                <a:blip r:embed="rId5"/>
                <a:stretch>
                  <a:fillRect l="-3448" t="-39450" b="-56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 txBox="1">
                <a:spLocks/>
              </p:cNvSpPr>
              <p:nvPr/>
            </p:nvSpPr>
            <p:spPr>
              <a:xfrm>
                <a:off x="1104256" y="3190563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56" y="3190563"/>
                <a:ext cx="7498080" cy="662991"/>
              </a:xfrm>
              <a:prstGeom prst="rect">
                <a:avLst/>
              </a:prstGeom>
              <a:blipFill rotWithShape="1">
                <a:blip r:embed="rId6"/>
                <a:stretch>
                  <a:fillRect l="-2683" t="-41284" b="-55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Заголовок 1"/>
              <p:cNvSpPr txBox="1">
                <a:spLocks/>
              </p:cNvSpPr>
              <p:nvPr/>
            </p:nvSpPr>
            <p:spPr>
              <a:xfrm>
                <a:off x="1064067" y="444169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𝟑𝟎</m:t>
                              </m:r>
                            </m:e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7" y="444169"/>
                <a:ext cx="7498080" cy="662991"/>
              </a:xfrm>
              <a:prstGeom prst="rect">
                <a:avLst/>
              </a:prstGeom>
              <a:blipFill rotWithShape="1">
                <a:blip r:embed="rId7"/>
                <a:stretch>
                  <a:fillRect l="-2683" t="-44037" b="-55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>
              <a:xfrm>
                <a:off x="1135711" y="1902382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711" y="1902382"/>
                <a:ext cx="7498080" cy="662991"/>
              </a:xfrm>
              <a:prstGeom prst="rect">
                <a:avLst/>
              </a:prstGeom>
              <a:blipFill rotWithShape="1">
                <a:blip r:embed="rId8"/>
                <a:stretch>
                  <a:fillRect l="-2683" t="-45872" b="-559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Заголовок 1"/>
              <p:cNvSpPr txBox="1">
                <a:spLocks/>
              </p:cNvSpPr>
              <p:nvPr/>
            </p:nvSpPr>
            <p:spPr>
              <a:xfrm>
                <a:off x="1115616" y="4404900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04900"/>
                <a:ext cx="7498080" cy="662991"/>
              </a:xfrm>
              <a:prstGeom prst="rect">
                <a:avLst/>
              </a:prstGeom>
              <a:blipFill rotWithShape="1">
                <a:blip r:embed="rId9"/>
                <a:stretch>
                  <a:fillRect l="-2683" t="-44444" b="-5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Заголовок 1"/>
              <p:cNvSpPr txBox="1">
                <a:spLocks/>
              </p:cNvSpPr>
              <p:nvPr/>
            </p:nvSpPr>
            <p:spPr>
              <a:xfrm>
                <a:off x="1064067" y="4380529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67" y="4380529"/>
                <a:ext cx="7498080" cy="662991"/>
              </a:xfrm>
              <a:prstGeom prst="rect">
                <a:avLst/>
              </a:prstGeom>
              <a:blipFill rotWithShape="1">
                <a:blip r:embed="rId10"/>
                <a:stretch>
                  <a:fillRect l="-2764" t="-48148" b="-65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Заголовок 1"/>
              <p:cNvSpPr txBox="1">
                <a:spLocks/>
              </p:cNvSpPr>
              <p:nvPr/>
            </p:nvSpPr>
            <p:spPr>
              <a:xfrm>
                <a:off x="1107110" y="5761521"/>
                <a:ext cx="7498080" cy="662991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300" kern="1200">
                    <a:solidFill>
                      <a:schemeClr val="tx2">
                        <a:satMod val="130000"/>
                      </a:schemeClr>
                    </a:solidFill>
                    <a:effectLst>
                      <a:outerShdw blurRad="50000" dist="3000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+mj-lt"/>
                    <a:ea typeface="+mj-ea"/>
                    <a:cs typeface="+mj-cs"/>
                  </a:defRPr>
                </a:lvl1pPr>
                <a:extLst/>
              </a:lstStyle>
              <a:p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C =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А∙В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𝟐𝟖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𝟐𝟒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𝟏𝟖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𝟏𝟎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;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𝟏𝟒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𝟖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10" y="5761521"/>
                <a:ext cx="7498080" cy="662991"/>
              </a:xfrm>
              <a:prstGeom prst="rect">
                <a:avLst/>
              </a:prstGeom>
              <a:blipFill rotWithShape="1">
                <a:blip r:embed="rId11"/>
                <a:stretch>
                  <a:fillRect l="-2683" t="-44954" b="-62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2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00226 -0.4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7" grpId="2"/>
      <p:bldP spid="7" grpId="3"/>
      <p:bldP spid="8" grpId="0"/>
      <p:bldP spid="9" grpId="0"/>
      <p:bldP spid="10" grpId="0"/>
      <p:bldP spid="10" grpId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7934"/>
            <a:ext cx="74980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Найти матрицу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i="1" baseline="30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30088"/>
              </p:ext>
            </p:extLst>
          </p:nvPr>
        </p:nvGraphicFramePr>
        <p:xfrm>
          <a:off x="1619672" y="1196752"/>
          <a:ext cx="3024336" cy="190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Формула" r:id="rId3" imgW="1129810" imgH="710891" progId="Equation.3">
                  <p:embed/>
                </p:oleObj>
              </mc:Choice>
              <mc:Fallback>
                <p:oleObj name="Формула" r:id="rId3" imgW="1129810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96752"/>
                        <a:ext cx="3024336" cy="1907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695" y="3356992"/>
                <a:ext cx="3993529" cy="1601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i="1" baseline="30000" dirty="0" smtClean="0">
                    <a:latin typeface="Times New Roman" pitchFamily="18" charset="0"/>
                    <a:cs typeface="Times New Roman" pitchFamily="18" charset="0"/>
                  </a:rPr>
                  <a:t>Т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/>
                            <m:e/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3356992"/>
                <a:ext cx="3993529" cy="1601529"/>
              </a:xfrm>
              <a:prstGeom prst="rect">
                <a:avLst/>
              </a:prstGeom>
              <a:blipFill rotWithShape="1">
                <a:blip r:embed="rId5"/>
                <a:stretch>
                  <a:fillRect l="-4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35695" y="3343463"/>
                <a:ext cx="3695371" cy="16051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i="1" baseline="30000" dirty="0" smtClean="0">
                    <a:latin typeface="Times New Roman" pitchFamily="18" charset="0"/>
                    <a:cs typeface="Times New Roman" pitchFamily="18" charset="0"/>
                  </a:rPr>
                  <a:t>Т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/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/>
                          </m:mr>
                        </m:m>
                      </m:e>
                    </m:d>
                  </m:oMath>
                </a14:m>
                <a:endParaRPr lang="ru-RU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5" y="3343463"/>
                <a:ext cx="3695371" cy="1605119"/>
              </a:xfrm>
              <a:prstGeom prst="rect">
                <a:avLst/>
              </a:prstGeom>
              <a:blipFill rotWithShape="1">
                <a:blip r:embed="rId6"/>
                <a:stretch>
                  <a:fillRect l="-4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04069" y="3401172"/>
                <a:ext cx="3890937" cy="1557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ru-RU" sz="3600" b="1" i="1" baseline="30000" dirty="0" smtClean="0">
                    <a:latin typeface="Times New Roman" pitchFamily="18" charset="0"/>
                    <a:cs typeface="Times New Roman" pitchFamily="18" charset="0"/>
                  </a:rPr>
                  <a:t>Т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069" y="3401172"/>
                <a:ext cx="3890937" cy="1557349"/>
              </a:xfrm>
              <a:prstGeom prst="rect">
                <a:avLst/>
              </a:prstGeom>
              <a:blipFill rotWithShape="1">
                <a:blip r:embed="rId7"/>
                <a:stretch>
                  <a:fillRect l="-48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785612"/>
              </p:ext>
            </p:extLst>
          </p:nvPr>
        </p:nvGraphicFramePr>
        <p:xfrm>
          <a:off x="1547664" y="5445224"/>
          <a:ext cx="3455017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Формула" r:id="rId8" imgW="1091726" imgH="228501" progId="Equation.3">
                  <p:embed/>
                </p:oleObj>
              </mc:Choice>
              <mc:Fallback>
                <p:oleObj name="Формула" r:id="rId8" imgW="109172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445224"/>
                        <a:ext cx="3455017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0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356844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Найти матрицу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920288"/>
              </p:ext>
            </p:extLst>
          </p:nvPr>
        </p:nvGraphicFramePr>
        <p:xfrm>
          <a:off x="4355976" y="404664"/>
          <a:ext cx="3744862" cy="78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Формула" r:id="rId3" imgW="1091726" imgH="228501" progId="Equation.3">
                  <p:embed/>
                </p:oleObj>
              </mc:Choice>
              <mc:Fallback>
                <p:oleObj name="Формула" r:id="rId3" imgW="109172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4664"/>
                        <a:ext cx="3744862" cy="78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265319"/>
              </p:ext>
            </p:extLst>
          </p:nvPr>
        </p:nvGraphicFramePr>
        <p:xfrm>
          <a:off x="1043608" y="1159393"/>
          <a:ext cx="3240360" cy="204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0" name="Формула" r:id="rId5" imgW="1129810" imgH="710891" progId="Equation.3">
                  <p:embed/>
                </p:oleObj>
              </mc:Choice>
              <mc:Fallback>
                <p:oleObj name="Формула" r:id="rId5" imgW="1129810" imgH="710891" progId="Equation.3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59393"/>
                        <a:ext cx="3240360" cy="204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27984" y="1340768"/>
                <a:ext cx="4296433" cy="1557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2А</a:t>
                </a:r>
                <a:r>
                  <a:rPr lang="ru-RU" sz="3600" b="1" i="1" baseline="30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40768"/>
                <a:ext cx="4296433" cy="1557349"/>
              </a:xfrm>
              <a:prstGeom prst="rect">
                <a:avLst/>
              </a:prstGeom>
              <a:blipFill rotWithShape="1">
                <a:blip r:embed="rId7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71600" y="3789040"/>
            <a:ext cx="1842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+ А</a:t>
            </a:r>
            <a:r>
              <a:rPr lang="ru-RU" sz="3600" b="1" i="1" baseline="300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1893" y="3416213"/>
                <a:ext cx="3087705" cy="139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𝟏𝟕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𝟏𝟑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93" y="3416213"/>
                <a:ext cx="3087705" cy="1391984"/>
              </a:xfrm>
              <a:prstGeom prst="rect">
                <a:avLst/>
              </a:prstGeom>
              <a:blipFill rotWithShape="1">
                <a:blip r:embed="rId8"/>
                <a:stretch>
                  <a:fillRect r="-61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9598" y="3420069"/>
                <a:ext cx="2884123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98" y="3420069"/>
                <a:ext cx="2884123" cy="1394613"/>
              </a:xfrm>
              <a:prstGeom prst="rect">
                <a:avLst/>
              </a:prstGeom>
              <a:blipFill rotWithShape="1">
                <a:blip r:embed="rId9"/>
                <a:stretch>
                  <a:fillRect r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88234" y="5141547"/>
                <a:ext cx="5103128" cy="139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234" y="5141547"/>
                <a:ext cx="5103128" cy="1391407"/>
              </a:xfrm>
              <a:prstGeom prst="rect">
                <a:avLst/>
              </a:prstGeom>
              <a:blipFill rotWithShape="1">
                <a:blip r:embed="rId10"/>
                <a:stretch>
                  <a:fillRect l="-31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2473" y="5131074"/>
                <a:ext cx="5348387" cy="1391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𝟏𝟕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73" y="5131074"/>
                <a:ext cx="5348387" cy="1391407"/>
              </a:xfrm>
              <a:prstGeom prst="rect">
                <a:avLst/>
              </a:prstGeom>
              <a:blipFill rotWithShape="1">
                <a:blip r:embed="rId11"/>
                <a:stretch>
                  <a:fillRect l="-2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0268" y="5119661"/>
                <a:ext cx="5745932" cy="1402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𝟏𝟕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𝟏𝟑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𝟕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68" y="5119661"/>
                <a:ext cx="5745932" cy="1402820"/>
              </a:xfrm>
              <a:prstGeom prst="rect">
                <a:avLst/>
              </a:prstGeom>
              <a:blipFill rotWithShape="1">
                <a:blip r:embed="rId12"/>
                <a:stretch>
                  <a:fillRect l="-2651" r="-16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83678" y="5141547"/>
                <a:ext cx="2895343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32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200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𝟏𝟗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𝟏𝟓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𝟔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32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678" y="5141547"/>
                <a:ext cx="2895343" cy="139461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5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188640"/>
            <a:ext cx="3568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3600" b="1" smtClean="0">
                <a:latin typeface="Times New Roman" pitchFamily="18" charset="0"/>
                <a:cs typeface="Times New Roman" pitchFamily="18" charset="0"/>
              </a:rPr>
              <a:t>Найти матрицу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648482"/>
              </p:ext>
            </p:extLst>
          </p:nvPr>
        </p:nvGraphicFramePr>
        <p:xfrm>
          <a:off x="4355976" y="404664"/>
          <a:ext cx="3744862" cy="78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Формула" r:id="rId3" imgW="1091726" imgH="228501" progId="Equation.3">
                  <p:embed/>
                </p:oleObj>
              </mc:Choice>
              <mc:Fallback>
                <p:oleObj name="Формула" r:id="rId3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04664"/>
                        <a:ext cx="3744862" cy="78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1331640"/>
                <a:ext cx="3610347" cy="1557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mr>
                          <m:mr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6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3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600" b="1" i="1" dirty="0" smtClean="0">
                    <a:cs typeface="Times New Roman" pitchFamily="18" charset="0"/>
                  </a:rPr>
                  <a:t>Х</a:t>
                </a:r>
                <a:endParaRPr lang="ru-RU" sz="3600" b="1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31640"/>
                <a:ext cx="3610347" cy="1557349"/>
              </a:xfrm>
              <a:prstGeom prst="rect">
                <a:avLst/>
              </a:prstGeom>
              <a:blipFill rotWithShape="1">
                <a:blip r:embed="rId5"/>
                <a:stretch>
                  <a:fillRect r="-38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9979" y="1331640"/>
                <a:ext cx="3381118" cy="15573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𝟏𝟗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𝟏𝟓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36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979" y="1331640"/>
                <a:ext cx="3381118" cy="1557349"/>
              </a:xfrm>
              <a:prstGeom prst="rect">
                <a:avLst/>
              </a:prstGeom>
              <a:blipFill rotWithShape="1">
                <a:blip r:embed="rId6"/>
                <a:stretch>
                  <a:fillRect r="-4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9632" y="2882378"/>
                <a:ext cx="3283335" cy="1601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tx1"/>
                    </a:solidFill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  <m:mr>
                            <m:e/>
                            <m:e/>
                            <m:e/>
                          </m:mr>
                        </m:m>
                      </m:e>
                    </m:d>
                  </m:oMath>
                </a14:m>
                <a:endParaRPr lang="ru-RU" sz="36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82378"/>
                <a:ext cx="3283335" cy="1601529"/>
              </a:xfrm>
              <a:prstGeom prst="rect">
                <a:avLst/>
              </a:prstGeom>
              <a:blipFill rotWithShape="1">
                <a:blip r:embed="rId7"/>
                <a:stretch>
                  <a:fillRect l="-5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25868" y="4483907"/>
            <a:ext cx="5495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∙2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∙19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∙(-4)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7190" y="5153838"/>
            <a:ext cx="504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∙2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∙15+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∙2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5868" y="5850286"/>
            <a:ext cx="461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∙1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∙6+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∙0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8796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7287" y="287963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3768" y="286476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722" y="4514868"/>
            <a:ext cx="5495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19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(-4)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2485" y="5191793"/>
            <a:ext cx="5043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∙2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∙15+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∙2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8723" y="5850286"/>
            <a:ext cx="461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∙1 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∙6+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∙0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3" y="34045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7287" y="338278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5090" y="342603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39576" y="390944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-30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2685" y="3889772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-34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58538" y="3849469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6722" y="4516237"/>
            <a:ext cx="6543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+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(-2)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19 +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(-4)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9076" y="5142400"/>
            <a:ext cx="5772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(-2)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15+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6722" y="5899679"/>
            <a:ext cx="564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4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(-2)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6+ 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0 =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6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643" y="-171400"/>
            <a:ext cx="194421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А∙В</a:t>
            </a:r>
            <a:r>
              <a:rPr lang="ru-RU" sz="3600" b="1" i="1" baseline="30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16395"/>
              </p:ext>
            </p:extLst>
          </p:nvPr>
        </p:nvGraphicFramePr>
        <p:xfrm>
          <a:off x="1043608" y="707295"/>
          <a:ext cx="2953361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Формула" r:id="rId3" imgW="1168400" imgH="711200" progId="Equation.3">
                  <p:embed/>
                </p:oleObj>
              </mc:Choice>
              <mc:Fallback>
                <p:oleObj name="Формула" r:id="rId3" imgW="1168400" imgH="71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707295"/>
                        <a:ext cx="2953361" cy="18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71940" y="692696"/>
                <a:ext cx="3955506" cy="1391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В</a:t>
                </a:r>
                <a:r>
                  <a:rPr lang="ru-RU" sz="3200" b="1" i="1" baseline="30000" dirty="0" smtClean="0">
                    <a:latin typeface="Times New Roman" pitchFamily="18" charset="0"/>
                    <a:cs typeface="Times New Roman" pitchFamily="18" charset="0"/>
                  </a:rPr>
                  <a:t>Т</a:t>
                </a:r>
                <a:r>
                  <a:rPr lang="ru-RU" sz="3200" b="1" i="1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𝟏𝟕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940" y="692696"/>
                <a:ext cx="3955506" cy="1391984"/>
              </a:xfrm>
              <a:prstGeom prst="rect">
                <a:avLst/>
              </a:prstGeom>
              <a:blipFill rotWithShape="1">
                <a:blip r:embed="rId5"/>
                <a:stretch>
                  <a:fillRect l="-4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294339" y="2564904"/>
                <a:ext cx="6355201" cy="1394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𝟏𝟕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ru-RU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0" smtClean="0">
                        <a:latin typeface="Cambria Math"/>
                        <a:cs typeface="Times New Roman" pitchFamily="18" charset="0"/>
                      </a:rPr>
                      <m:t>𝐱</m:t>
                    </m:r>
                    <m:d>
                      <m:dPr>
                        <m:ctrlP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en-US" sz="3200" b="1" i="1" smtClean="0">
                                  <a:latin typeface="Cambria Math"/>
                                  <a:cs typeface="Times New Roman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2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39" y="2564904"/>
                <a:ext cx="6355201" cy="1394613"/>
              </a:xfrm>
              <a:prstGeom prst="rect">
                <a:avLst/>
              </a:prstGeom>
              <a:blipFill rotWithShape="1">
                <a:blip r:embed="rId6"/>
                <a:stretch>
                  <a:fillRect r="-1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498080" cy="526767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1. Выучить теоретический материал;</a:t>
            </a:r>
          </a:p>
          <a:p>
            <a:pPr>
              <a:buNone/>
            </a:pPr>
            <a:r>
              <a:rPr lang="ru-RU" sz="2400" dirty="0" smtClean="0"/>
              <a:t>2. Выполнить действия над матрицами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3. Вычислить определитель матриц третьего и четвертого порядков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6484256" y="1446964"/>
          <a:ext cx="1800200" cy="381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0" name="Формула" r:id="rId3" imgW="939392" imgH="203112" progId="Equation.3">
                  <p:embed/>
                </p:oleObj>
              </mc:Choice>
              <mc:Fallback>
                <p:oleObj name="Формула" r:id="rId3" imgW="939392" imgH="203112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256" y="1446964"/>
                        <a:ext cx="1800200" cy="3818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71687" y="2080487"/>
          <a:ext cx="1593177" cy="77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1" name="Формула" r:id="rId5" imgW="939800" imgH="457200" progId="Equation.3">
                  <p:embed/>
                </p:oleObj>
              </mc:Choice>
              <mc:Fallback>
                <p:oleObj name="Формула" r:id="rId5" imgW="9398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87" y="2080487"/>
                        <a:ext cx="1593177" cy="772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099880" y="1844824"/>
          <a:ext cx="1224136" cy="116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2" name="Формула" r:id="rId7" imgW="748975" imgH="710891" progId="Equation.3">
                  <p:embed/>
                </p:oleObj>
              </mc:Choice>
              <mc:Fallback>
                <p:oleObj name="Формула" r:id="rId7" imgW="748975" imgH="71089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880" y="1844824"/>
                        <a:ext cx="1224136" cy="11621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4396024" y="2060848"/>
          <a:ext cx="156017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3" name="Формула" r:id="rId9" imgW="990600" imgH="457200" progId="Equation.3">
                  <p:embed/>
                </p:oleObj>
              </mc:Choice>
              <mc:Fallback>
                <p:oleObj name="Формула" r:id="rId9" imgW="99060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024" y="2060848"/>
                        <a:ext cx="1560173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/>
        </p:nvGraphicFramePr>
        <p:xfrm>
          <a:off x="1403648" y="4293096"/>
          <a:ext cx="2073830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4" name="Формула" r:id="rId11" imgW="1143000" imgH="711200" progId="Equation.3">
                  <p:embed/>
                </p:oleObj>
              </mc:Choice>
              <mc:Fallback>
                <p:oleObj name="Формула" r:id="rId11" imgW="1143000" imgH="71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293096"/>
                        <a:ext cx="2073830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51" name="Object 11"/>
          <p:cNvGraphicFramePr>
            <a:graphicFrameLocks noChangeAspect="1"/>
          </p:cNvGraphicFramePr>
          <p:nvPr/>
        </p:nvGraphicFramePr>
        <p:xfrm>
          <a:off x="3955888" y="4221088"/>
          <a:ext cx="2016224" cy="141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35" name="Формула" r:id="rId13" imgW="1308100" imgH="914400" progId="Equation.3">
                  <p:embed/>
                </p:oleObj>
              </mc:Choice>
              <mc:Fallback>
                <p:oleObj name="Формула" r:id="rId13" imgW="1308100" imgH="9144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888" y="4221088"/>
                        <a:ext cx="2016224" cy="1412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Определение матрицы.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712968" cy="11521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Матрица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таблица прямоугольной формы, заполненная числами или символами их обозначающими.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587895"/>
              </p:ext>
            </p:extLst>
          </p:nvPr>
        </p:nvGraphicFramePr>
        <p:xfrm>
          <a:off x="1619672" y="2466223"/>
          <a:ext cx="5193125" cy="260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Формула" r:id="rId3" imgW="1879560" imgH="939600" progId="Equation.3">
                  <p:embed/>
                </p:oleObj>
              </mc:Choice>
              <mc:Fallback>
                <p:oleObj name="Формула" r:id="rId3" imgW="1879560" imgH="939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466223"/>
                        <a:ext cx="5193125" cy="2602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816850"/>
              </p:ext>
            </p:extLst>
          </p:nvPr>
        </p:nvGraphicFramePr>
        <p:xfrm>
          <a:off x="1547664" y="5193835"/>
          <a:ext cx="2884404" cy="53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5" imgW="1244520" imgH="228600" progId="Equation.3">
                  <p:embed/>
                </p:oleObj>
              </mc:Choice>
              <mc:Fallback>
                <p:oleObj name="Формула" r:id="rId5" imgW="12445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193835"/>
                        <a:ext cx="2884404" cy="530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Содержимое 2"/>
          <p:cNvSpPr txBox="1">
            <a:spLocks/>
          </p:cNvSpPr>
          <p:nvPr/>
        </p:nvSpPr>
        <p:spPr>
          <a:xfrm>
            <a:off x="4525861" y="5239214"/>
            <a:ext cx="3240360" cy="43204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строка матрицы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0540"/>
              </p:ext>
            </p:extLst>
          </p:nvPr>
        </p:nvGraphicFramePr>
        <p:xfrm>
          <a:off x="1555639" y="5839945"/>
          <a:ext cx="2998862" cy="52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7" imgW="1295400" imgH="228600" progId="Equation.3">
                  <p:embed/>
                </p:oleObj>
              </mc:Choice>
              <mc:Fallback>
                <p:oleObj name="Формула" r:id="rId7" imgW="12954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639" y="5839945"/>
                        <a:ext cx="2998862" cy="524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Содержимое 2"/>
          <p:cNvSpPr txBox="1">
            <a:spLocks/>
          </p:cNvSpPr>
          <p:nvPr/>
        </p:nvSpPr>
        <p:spPr>
          <a:xfrm>
            <a:off x="4554501" y="5892038"/>
            <a:ext cx="4028295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столбец матрицы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4710" y="1973091"/>
            <a:ext cx="6888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1) Матрица </a:t>
            </a:r>
            <a:r>
              <a:rPr lang="ru-RU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записывается в виде</a:t>
            </a:r>
            <a:r>
              <a:rPr lang="ru-RU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6632"/>
            <a:ext cx="2448272" cy="7200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А= а</a:t>
            </a:r>
            <a:r>
              <a:rPr lang="en-US" sz="3600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764704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номер строки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1, 2, 3...,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номер столбца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= 1, 2, 3...,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– количество строк;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количество столбцов.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72636" y="2529618"/>
            <a:ext cx="7416824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Матрицу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называют матрицей размера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600" i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sz="2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956376" y="2388236"/>
            <a:ext cx="1439124" cy="54104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 2"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x</a:t>
            </a:r>
            <a:r>
              <a:rPr lang="en-US" b="1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/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580" y="2964515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1 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Дана матрица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размера 3×4.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181504"/>
              </p:ext>
            </p:extLst>
          </p:nvPr>
        </p:nvGraphicFramePr>
        <p:xfrm>
          <a:off x="1933857" y="4149080"/>
          <a:ext cx="5276285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Формула" r:id="rId3" imgW="1497950" imgH="710891" progId="Equation.3">
                  <p:embed/>
                </p:oleObj>
              </mc:Choice>
              <mc:Fallback>
                <p:oleObj name="Формула" r:id="rId3" imgW="1497950" imgH="7108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857" y="4149080"/>
                        <a:ext cx="5276285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00" y="116632"/>
            <a:ext cx="749808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матриц: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6192688" cy="5040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Квадратная матрица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971600" y="1223754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Дана квадратная матрица третьего           порядка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09162"/>
              </p:ext>
            </p:extLst>
          </p:nvPr>
        </p:nvGraphicFramePr>
        <p:xfrm>
          <a:off x="3059832" y="1844823"/>
          <a:ext cx="2880320" cy="2138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Формула" r:id="rId3" imgW="965200" imgH="711200" progId="Equation.3">
                  <p:embed/>
                </p:oleObj>
              </mc:Choice>
              <mc:Fallback>
                <p:oleObj name="Формула" r:id="rId3" imgW="965200" imgH="7112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844823"/>
                        <a:ext cx="2880320" cy="21388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599" y="3906053"/>
            <a:ext cx="71649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8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строка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матрица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размера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1×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lvl="8">
              <a:buClr>
                <a:schemeClr val="accent1"/>
              </a:buClr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состоящая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 одной строки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594359"/>
              </p:ext>
            </p:extLst>
          </p:nvPr>
        </p:nvGraphicFramePr>
        <p:xfrm>
          <a:off x="1475656" y="5229200"/>
          <a:ext cx="6411959" cy="85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Формула" r:id="rId5" imgW="1701800" imgH="228600" progId="Equation.3">
                  <p:embed/>
                </p:oleObj>
              </mc:Choice>
              <mc:Fallback>
                <p:oleObj name="Формула" r:id="rId5" imgW="17018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229200"/>
                        <a:ext cx="6411959" cy="8597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1064920"/>
            <a:ext cx="7498080" cy="1261120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Матрица столбец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матрица размера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состоящая из одного столбца.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222202"/>
              </p:ext>
            </p:extLst>
          </p:nvPr>
        </p:nvGraphicFramePr>
        <p:xfrm>
          <a:off x="7689304" y="692696"/>
          <a:ext cx="1440160" cy="234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6" name="Формула" r:id="rId3" imgW="660400" imgH="1168400" progId="Equation.3">
                  <p:embed/>
                </p:oleObj>
              </mc:Choice>
              <mc:Fallback>
                <p:oleObj name="Формула" r:id="rId3" imgW="660400" imgH="1168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304" y="692696"/>
                        <a:ext cx="1440160" cy="2340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2348880"/>
            <a:ext cx="756084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Диагональная матрица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матрица, все элементы которой, кроме главной диагонали, равны 0.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Нулевая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матрица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матрица, все элементы которой равны нулю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048490"/>
              </p:ext>
            </p:extLst>
          </p:nvPr>
        </p:nvGraphicFramePr>
        <p:xfrm>
          <a:off x="5724128" y="4653136"/>
          <a:ext cx="3097106" cy="1969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7" name="Формула" r:id="rId5" imgW="1435100" imgH="914400" progId="Equation.3">
                  <p:embed/>
                </p:oleObj>
              </mc:Choice>
              <mc:Fallback>
                <p:oleObj name="Формула" r:id="rId5" imgW="1435100" imgH="914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653136"/>
                        <a:ext cx="3097106" cy="19690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Виды матриц: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786112" cy="1728192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Единичная матрица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диагональная матрица, элементы главной диагонали которой равны единице.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5391"/>
            <a:ext cx="7786112" cy="123549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матриц: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195000"/>
              </p:ext>
            </p:extLst>
          </p:nvPr>
        </p:nvGraphicFramePr>
        <p:xfrm>
          <a:off x="5364088" y="2132856"/>
          <a:ext cx="3528392" cy="224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Формула" r:id="rId3" imgW="1435100" imgH="914400" progId="Equation.3">
                  <p:embed/>
                </p:oleObj>
              </mc:Choice>
              <mc:Fallback>
                <p:oleObj name="Формула" r:id="rId3" imgW="1435100" imgH="9144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132856"/>
                        <a:ext cx="3528392" cy="2243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1043608" y="4581128"/>
            <a:ext cx="7786112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Треугольная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матрица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квадратная матрица, все элементы которой, расположенные по одну сторону от главной диагонали, равны нулю.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522" y="274638"/>
            <a:ext cx="7219902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матриц: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909479"/>
            <a:ext cx="8244408" cy="2125216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Матрица называется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транспонированной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если в матрице заменить строки соответствующими столбцами.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(Обозначение – 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i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630886"/>
              </p:ext>
            </p:extLst>
          </p:nvPr>
        </p:nvGraphicFramePr>
        <p:xfrm>
          <a:off x="1069868" y="2996952"/>
          <a:ext cx="3528392" cy="172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Формула" r:id="rId3" imgW="977476" imgH="482391" progId="Equation.3">
                  <p:embed/>
                </p:oleObj>
              </mc:Choice>
              <mc:Fallback>
                <p:oleObj name="Формула" r:id="rId3" imgW="977476" imgH="48239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868" y="2996952"/>
                        <a:ext cx="3528392" cy="1726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44112"/>
              </p:ext>
            </p:extLst>
          </p:nvPr>
        </p:nvGraphicFramePr>
        <p:xfrm>
          <a:off x="4572000" y="4149080"/>
          <a:ext cx="3795245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Формула" r:id="rId5" imgW="1066800" imgH="482600" progId="Equation.3">
                  <p:embed/>
                </p:oleObj>
              </mc:Choice>
              <mc:Fallback>
                <p:oleObj name="Формула" r:id="rId5" imgW="10668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149080"/>
                        <a:ext cx="3795245" cy="1728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762" y="274638"/>
            <a:ext cx="7846718" cy="113813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Операции над матрицами: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890080" cy="334935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сложение матриц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вычитание матриц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умножение матрицы на число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произведение матриц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818</TotalTime>
  <Words>1762</Words>
  <Application>Microsoft Office PowerPoint</Application>
  <PresentationFormat>Экран (4:3)</PresentationFormat>
  <Paragraphs>197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Солнцестояние</vt:lpstr>
      <vt:lpstr>Формула</vt:lpstr>
      <vt:lpstr>Тема урока: Матрицы. Операции с матрицами. </vt:lpstr>
      <vt:lpstr>Презентация PowerPoint</vt:lpstr>
      <vt:lpstr>Определение матрицы.  </vt:lpstr>
      <vt:lpstr>Презентация PowerPoint</vt:lpstr>
      <vt:lpstr>Виды матриц:</vt:lpstr>
      <vt:lpstr>Виды матриц:</vt:lpstr>
      <vt:lpstr>Виды матриц:</vt:lpstr>
      <vt:lpstr>Виды матриц:</vt:lpstr>
      <vt:lpstr>Операции над матрицами:</vt:lpstr>
      <vt:lpstr>Операции с матрицами. Сложение матриц</vt:lpstr>
      <vt:lpstr>Умножение матрицы на число</vt:lpstr>
      <vt:lpstr>Произведение матриц</vt:lpstr>
      <vt:lpstr>Презентация PowerPoint</vt:lpstr>
      <vt:lpstr>Определитель матрицы</vt:lpstr>
      <vt:lpstr>Определитель матрицы</vt:lpstr>
      <vt:lpstr>Определитель матрицы</vt:lpstr>
      <vt:lpstr>Разложение определителя по элементам какой-либо строки или столбца</vt:lpstr>
      <vt:lpstr>Определитель матрицы</vt:lpstr>
      <vt:lpstr>Презентация PowerPoint</vt:lpstr>
      <vt:lpstr>Примеры с матрицами</vt:lpstr>
      <vt:lpstr>Презентация PowerPoint</vt:lpstr>
      <vt:lpstr>c 11= a11∙b11 + a12∙b21  + a13∙b31; </vt:lpstr>
      <vt:lpstr>Презентация PowerPoint</vt:lpstr>
      <vt:lpstr>Найти матрицу АТ</vt:lpstr>
      <vt:lpstr>Найти матрицу</vt:lpstr>
      <vt:lpstr>Презентация PowerPoint</vt:lpstr>
      <vt:lpstr>А∙ВТ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ЯнаДима</dc:creator>
  <cp:lastModifiedBy>User11</cp:lastModifiedBy>
  <cp:revision>68</cp:revision>
  <dcterms:created xsi:type="dcterms:W3CDTF">2017-05-01T11:34:54Z</dcterms:created>
  <dcterms:modified xsi:type="dcterms:W3CDTF">2020-10-15T04:46:32Z</dcterms:modified>
</cp:coreProperties>
</file>