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94660"/>
  </p:normalViewPr>
  <p:slideViewPr>
    <p:cSldViewPr>
      <p:cViewPr>
        <p:scale>
          <a:sx n="40" d="100"/>
          <a:sy n="40" d="100"/>
        </p:scale>
        <p:origin x="-145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otDmnd">
          <a:fgClr>
            <a:srgbClr val="00B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676456" cy="1470025"/>
          </a:xfrm>
        </p:spPr>
        <p:txBody>
          <a:bodyPr>
            <a:noAutofit/>
          </a:bodyPr>
          <a:lstStyle/>
          <a:p>
            <a:pPr marL="2332038" indent="-2332038" algn="l"/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урока: Числовые ряды. Сходимость числовых рядов.</a:t>
            </a:r>
            <a:endParaRPr lang="ru-RU" sz="3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640960" cy="4464496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 урока:</a:t>
            </a:r>
          </a:p>
          <a:p>
            <a:pPr marL="742950" indent="-742950" algn="l">
              <a:buAutoNum type="arabicPeriod"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Повторение. Геометрическая прогрессия.</a:t>
            </a:r>
          </a:p>
          <a:p>
            <a:pPr marL="742950" indent="-742950" algn="l">
              <a:buAutoNum type="arabicPeriod"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Понятие числового ряда.</a:t>
            </a:r>
          </a:p>
          <a:p>
            <a:pPr marL="742950" indent="-742950" algn="l">
              <a:buAutoNum type="arabicPeriod"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Сходимость и расходимость числовых рядов.</a:t>
            </a:r>
          </a:p>
          <a:p>
            <a:pPr marL="742950" indent="-742950" algn="l">
              <a:buAutoNum type="arabicPeriod"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Необходимое условие сходимости.</a:t>
            </a:r>
          </a:p>
          <a:p>
            <a:pPr marL="742950" indent="-742950" algn="l">
              <a:buAutoNum type="arabicPeriod"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Гармонический числовой ряд.</a:t>
            </a:r>
          </a:p>
          <a:p>
            <a:pPr marL="742950" indent="-742950" algn="l">
              <a:buAutoNum type="arabicPeriod"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Примеры решения задач на сходимость числовых рядов</a:t>
            </a:r>
          </a:p>
          <a:p>
            <a:pPr marL="742950" indent="-742950" algn="l">
              <a:buAutoNum type="arabicPeriod"/>
            </a:pPr>
            <a:endParaRPr lang="ru-RU" sz="28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89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171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Повторение. Геометрическая прогрессия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40" y="764704"/>
            <a:ext cx="8784976" cy="4525963"/>
          </a:xfrm>
        </p:spPr>
        <p:txBody>
          <a:bodyPr>
            <a:no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Числовая последовательность, каждый член которой, начиная со второго, равен предыдущему, умноженному на одно и тоже число, отличное от нуля, называется 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геометрической прогрессией.</a:t>
            </a:r>
          </a:p>
          <a:p>
            <a:r>
              <a:rPr lang="en-US" sz="44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b="1" i="1" baseline="-25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44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b="1" i="1" baseline="-25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400" b="1" i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∙ q</a:t>
            </a:r>
            <a:endParaRPr lang="en-US" sz="4400" b="1" i="1" baseline="300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 – </a:t>
            </a:r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знаменатель прогрессии</a:t>
            </a:r>
            <a:endParaRPr lang="ru-RU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79512" y="5445224"/>
            <a:ext cx="8784976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 геометрической прогрессии – деление клетки: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b="1" i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1; q = 2</a:t>
            </a:r>
            <a:endParaRPr lang="ru-RU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491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548680"/>
                <a:ext cx="8964488" cy="5577483"/>
              </a:xfrm>
            </p:spPr>
            <p:txBody>
              <a:bodyPr>
                <a:normAutofit/>
              </a:bodyPr>
              <a:lstStyle/>
              <a:p>
                <a:r>
                  <a:rPr lang="ru-RU" sz="4000" b="1" dirty="0" smtClean="0">
                    <a:latin typeface="Times New Roman" pitchFamily="18" charset="0"/>
                    <a:cs typeface="Times New Roman" pitchFamily="18" charset="0"/>
                  </a:rPr>
                  <a:t>Если </a:t>
                </a:r>
                <a:r>
                  <a:rPr lang="en-US" sz="4000" b="1" i="1" dirty="0" smtClean="0">
                    <a:latin typeface="Times New Roman" pitchFamily="18" charset="0"/>
                    <a:cs typeface="Times New Roman" pitchFamily="18" charset="0"/>
                  </a:rPr>
                  <a:t>q &lt; 1</a:t>
                </a:r>
                <a:r>
                  <a:rPr lang="ru-RU" sz="4000" b="1" dirty="0" smtClean="0">
                    <a:latin typeface="Times New Roman" pitchFamily="18" charset="0"/>
                    <a:cs typeface="Times New Roman" pitchFamily="18" charset="0"/>
                  </a:rPr>
                  <a:t>, то прогрессия называется бесконечно убывающей.</a:t>
                </a:r>
              </a:p>
              <a:p>
                <a:r>
                  <a:rPr lang="ru-RU" sz="4000" b="1" dirty="0" smtClean="0">
                    <a:latin typeface="Times New Roman" pitchFamily="18" charset="0"/>
                    <a:cs typeface="Times New Roman" pitchFamily="18" charset="0"/>
                  </a:rPr>
                  <a:t>Сумма бесконечно убывающей геометрической прогрессии:</a:t>
                </a:r>
              </a:p>
              <a:p>
                <a:pPr marL="0" indent="0" algn="ctr">
                  <a:buNone/>
                </a:pPr>
                <a:r>
                  <a:rPr lang="en-US" sz="7200" b="1" i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7200" b="1" i="1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72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72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𝒃</m:t>
                            </m:r>
                          </m:e>
                          <m:sub>
                            <m:r>
                              <a:rPr lang="en-US" sz="72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r>
                          <a:rPr lang="en-US" sz="7200" b="1" i="1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  <m:r>
                          <a:rPr lang="en-US" sz="7200" b="1" i="1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7200" b="1" i="1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𝒒</m:t>
                        </m:r>
                      </m:den>
                    </m:f>
                  </m:oMath>
                </a14:m>
                <a:endParaRPr lang="ru-RU" sz="4000" b="1" i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548680"/>
                <a:ext cx="8964488" cy="5577483"/>
              </a:xfrm>
              <a:blipFill rotWithShape="1">
                <a:blip r:embed="rId2"/>
                <a:stretch>
                  <a:fillRect l="-2107" t="-1967" r="-18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440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7437" y="260648"/>
            <a:ext cx="8229600" cy="1368152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Числовой ряд</a:t>
            </a:r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– это сумма членов числовой последовательности вида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78024" y="1340768"/>
                <a:ext cx="7309309" cy="17702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ru-RU" sz="40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40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𝒌</m:t>
                          </m:r>
                          <m:r>
                            <a:rPr lang="en-US" sz="40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sz="40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ru-RU" sz="4000" b="1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sSub>
                            <m:sSubPr>
                              <m:ctrlPr>
                                <a:rPr lang="ru-RU" sz="40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40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e>
                            <m:sub>
                              <m:r>
                                <a:rPr lang="en-US" sz="40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𝒌</m:t>
                              </m:r>
                            </m:sub>
                          </m:sSub>
                          <m:r>
                            <a:rPr lang="en-US" sz="40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40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40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e>
                            <m:sub>
                              <m:r>
                                <a:rPr lang="en-US" sz="40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40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40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40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𝒂</m:t>
                              </m:r>
                            </m:e>
                            <m:sub>
                              <m:r>
                                <a:rPr lang="en-US" sz="40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e>
                      </m:nary>
                      <m:r>
                        <a:rPr lang="en-US" sz="40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en-US" sz="40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0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𝒂</m:t>
                          </m:r>
                        </m:e>
                        <m:sub>
                          <m:r>
                            <a:rPr lang="en-US" sz="4000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𝒏</m:t>
                          </m:r>
                        </m:sub>
                      </m:sSub>
                      <m:r>
                        <a:rPr lang="en-US" sz="40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+…</m:t>
                      </m:r>
                    </m:oMath>
                  </m:oMathPara>
                </a14:m>
                <a:endParaRPr lang="ru-RU" sz="36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024" y="1340768"/>
                <a:ext cx="7309309" cy="177022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Объект 2"/>
          <p:cNvSpPr txBox="1">
            <a:spLocks/>
          </p:cNvSpPr>
          <p:nvPr/>
        </p:nvSpPr>
        <p:spPr>
          <a:xfrm>
            <a:off x="395536" y="3161144"/>
            <a:ext cx="8229600" cy="13681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Пример ряда – бесконечно убывающая геометрическая прогрессия с </a:t>
            </a: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 = - 0,5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52707" y="5805263"/>
            <a:ext cx="9237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en-US" sz="2800" b="1" i="1" baseline="-25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общий член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числового ряда или </a:t>
            </a: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k–</a:t>
            </a:r>
            <a:r>
              <a:rPr lang="ru-RU" sz="28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член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ряда.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158632" y="4437112"/>
            <a:ext cx="8985368" cy="1460336"/>
            <a:chOff x="158632" y="4437112"/>
            <a:chExt cx="8985368" cy="146033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Объект 2"/>
                <p:cNvSpPr txBox="1">
                  <a:spLocks/>
                </p:cNvSpPr>
                <p:nvPr/>
              </p:nvSpPr>
              <p:spPr>
                <a:xfrm>
                  <a:off x="158632" y="4529296"/>
                  <a:ext cx="8985368" cy="1368152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>
                  <a:lvl1pPr marL="342900" indent="-3429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:r>
                    <a:rPr lang="en-US" sz="3600" b="1" dirty="0" smtClean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8 – 4 + 2 – 1 +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3600" b="1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3600" b="1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3600" b="1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+…=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3600" b="1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3600" b="1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(−</m:t>
                          </m:r>
                          <m:r>
                            <a:rPr lang="en-US" sz="3600" b="1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𝟏𝟔</m:t>
                          </m:r>
                          <m:r>
                            <a:rPr lang="en-US" sz="3600" b="1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)∙</m:t>
                          </m:r>
                          <m:sSup>
                            <m:sSupPr>
                              <m:ctrlPr>
                                <a:rPr lang="en-US" sz="3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3600" b="1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3600" b="1" i="1" smtClean="0">
                                      <a:solidFill>
                                        <a:srgbClr val="C00000"/>
                                      </a:solidFill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sz="3600" b="1" i="1" smtClean="0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  <a:ea typeface="Cambria Math"/>
                                          <a:cs typeface="Times New Roman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3600" b="1" i="1" smtClean="0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  <a:ea typeface="Cambria Math"/>
                                          <a:cs typeface="Times New Roman" pitchFamily="18" charset="0"/>
                                        </a:rPr>
                                        <m:t>𝟏</m:t>
                                      </m:r>
                                    </m:num>
                                    <m:den>
                                      <m:r>
                                        <a:rPr lang="en-US" sz="3600" b="1" i="1" smtClean="0">
                                          <a:solidFill>
                                            <a:srgbClr val="C00000"/>
                                          </a:solidFill>
                                          <a:latin typeface="Cambria Math"/>
                                          <a:ea typeface="Cambria Math"/>
                                          <a:cs typeface="Times New Roman" pitchFamily="18" charset="0"/>
                                        </a:rPr>
                                        <m:t>𝟐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3600" b="1" i="1" smtClean="0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𝒌</m:t>
                              </m:r>
                            </m:sup>
                          </m:sSup>
                        </m:e>
                      </m:nary>
                    </m:oMath>
                  </a14:m>
                  <a:endParaRPr lang="ru-RU" sz="3600" b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6" name="Объект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8632" y="4529296"/>
                  <a:ext cx="8985368" cy="136815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2035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TextBox 7"/>
            <p:cNvSpPr txBox="1"/>
            <p:nvPr/>
          </p:nvSpPr>
          <p:spPr>
            <a:xfrm>
              <a:off x="5323304" y="5242080"/>
              <a:ext cx="6671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k=1</a:t>
              </a:r>
              <a:endPara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5410611" y="4437112"/>
                  <a:ext cx="580607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dirty="0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∞</m:t>
                        </m:r>
                      </m:oMath>
                    </m:oMathPara>
                  </a14:m>
                  <a:endParaRPr lang="ru-RU" sz="2800" b="1" i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10611" y="4437112"/>
                  <a:ext cx="580607" cy="52322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32304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46328" y="225514"/>
                <a:ext cx="8856984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Частичная сумма числового ряда</a:t>
                </a:r>
                <a:r>
                  <a:rPr lang="ru-RU" sz="3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 – это сумма вида </a:t>
                </a:r>
                <a:r>
                  <a:rPr lang="en-US" sz="3200" b="1" i="1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sz="3200" b="1" i="1" baseline="-25000" dirty="0" err="1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ru-RU" sz="3200" b="1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ru-RU" sz="3200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lang="ru-RU" sz="3200" i="1" baseline="-250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sz="3200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+ а</a:t>
                </a:r>
                <a:r>
                  <a:rPr lang="ru-RU" sz="3200" i="1" baseline="-250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sz="3200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+…+ а</a:t>
                </a:r>
                <a:r>
                  <a:rPr lang="ru-RU" sz="3200" i="1" baseline="-250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п</a:t>
                </a:r>
                <a:r>
                  <a:rPr lang="ru-RU" sz="3200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, где </a:t>
                </a:r>
                <a:r>
                  <a:rPr lang="ru-RU" sz="3200" b="1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ru-RU" sz="32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 </a:t>
                </a:r>
                <a14:m>
                  <m:oMath xmlns:m="http://schemas.openxmlformats.org/officeDocument/2006/math">
                    <m:r>
                      <a:rPr lang="ru-RU" sz="3200" b="1" i="1" dirty="0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∈</m:t>
                    </m:r>
                    <m:r>
                      <a:rPr lang="en-US" sz="3200" b="1" i="1" dirty="0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𝑵</m:t>
                    </m:r>
                  </m:oMath>
                </a14:m>
                <a:r>
                  <a:rPr lang="ru-RU" sz="32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. </a:t>
                </a: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328" y="225514"/>
                <a:ext cx="8856984" cy="1077218"/>
              </a:xfrm>
              <a:prstGeom prst="rect">
                <a:avLst/>
              </a:prstGeom>
              <a:blipFill rotWithShape="1">
                <a:blip r:embed="rId2"/>
                <a:stretch>
                  <a:fillRect l="-1721" t="-7910" b="-169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Группа 4"/>
          <p:cNvGrpSpPr/>
          <p:nvPr/>
        </p:nvGrpSpPr>
        <p:grpSpPr>
          <a:xfrm>
            <a:off x="395536" y="1248315"/>
            <a:ext cx="3528392" cy="1482740"/>
            <a:chOff x="158632" y="4414708"/>
            <a:chExt cx="8985368" cy="148274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Объект 2"/>
                <p:cNvSpPr txBox="1">
                  <a:spLocks/>
                </p:cNvSpPr>
                <p:nvPr/>
              </p:nvSpPr>
              <p:spPr>
                <a:xfrm>
                  <a:off x="158632" y="4529296"/>
                  <a:ext cx="8985368" cy="1368152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 fontScale="77500" lnSpcReduction="20000"/>
                </a:bodyPr>
                <a:lstStyle>
                  <a:lvl1pPr marL="342900" indent="-3429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sz="36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sz="36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(−</m:t>
                            </m:r>
                            <m:r>
                              <a:rPr lang="en-US" sz="36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𝟏𝟔</m:t>
                            </m:r>
                            <m:r>
                              <a:rPr lang="en-US" sz="3600" b="1" i="1" smtClean="0">
                                <a:solidFill>
                                  <a:srgbClr val="C00000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)∙</m:t>
                            </m:r>
                            <m:sSup>
                              <m:sSupPr>
                                <m:ctrlPr>
                                  <a:rPr lang="en-US" sz="3600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3600" b="1" i="1" smtClean="0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  <a:ea typeface="Cambria Math"/>
                                        <a:cs typeface="Times New Roman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3600" b="1" i="1" smtClean="0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  <a:ea typeface="Cambria Math"/>
                                        <a:cs typeface="Times New Roman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3600" b="1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/>
                                            <a:ea typeface="Cambria Math"/>
                                            <a:cs typeface="Times New Roman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3600" b="1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/>
                                            <a:ea typeface="Cambria Math"/>
                                            <a:cs typeface="Times New Roman" pitchFamily="18" charset="0"/>
                                          </a:rPr>
                                          <m:t>𝟏</m:t>
                                        </m:r>
                                      </m:num>
                                      <m:den>
                                        <m:r>
                                          <a:rPr lang="en-US" sz="3600" b="1" i="1" smtClean="0">
                                            <a:solidFill>
                                              <a:srgbClr val="C00000"/>
                                            </a:solidFill>
                                            <a:latin typeface="Cambria Math"/>
                                            <a:ea typeface="Cambria Math"/>
                                            <a:cs typeface="Times New Roman" pitchFamily="18" charset="0"/>
                                          </a:rPr>
                                          <m:t>𝟐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  <m:sup>
                                <m:r>
                                  <a:rPr lang="en-US" sz="3600" b="1" i="1" smtClean="0">
                                    <a:solidFill>
                                      <a:srgbClr val="C00000"/>
                                    </a:solidFill>
                                    <a:latin typeface="Cambria Math"/>
                                    <a:ea typeface="Cambria Math"/>
                                    <a:cs typeface="Times New Roman" pitchFamily="18" charset="0"/>
                                  </a:rPr>
                                  <m:t>𝒌</m:t>
                                </m:r>
                              </m:sup>
                            </m:sSup>
                          </m:e>
                        </m:nary>
                      </m:oMath>
                    </m:oMathPara>
                  </a14:m>
                  <a:endParaRPr lang="ru-RU" sz="3600" b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6" name="Объект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8632" y="4529296"/>
                  <a:ext cx="8985368" cy="136815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TextBox 6"/>
            <p:cNvSpPr txBox="1"/>
            <p:nvPr/>
          </p:nvSpPr>
          <p:spPr>
            <a:xfrm>
              <a:off x="770315" y="5435783"/>
              <a:ext cx="6671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k=1</a:t>
              </a:r>
              <a:endPara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867371" y="4414708"/>
                  <a:ext cx="580607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dirty="0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∞</m:t>
                        </m:r>
                      </m:oMath>
                    </m:oMathPara>
                  </a14:m>
                  <a:endParaRPr lang="ru-RU" sz="2800" b="1" i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7371" y="4414708"/>
                  <a:ext cx="580607" cy="52322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r="-81081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" name="Прямоугольник 8"/>
          <p:cNvSpPr/>
          <p:nvPr/>
        </p:nvSpPr>
        <p:spPr>
          <a:xfrm>
            <a:off x="4188296" y="1482540"/>
            <a:ext cx="43204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Для этого ряда</a:t>
            </a:r>
            <a:endParaRPr lang="en-US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b="1" i="1" baseline="-25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8 – 4 + 2 – 1 = 5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171872" y="2844310"/>
                <a:ext cx="8530128" cy="18780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3200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Для данного ряда</a:t>
                </a:r>
                <a:r>
                  <a:rPr lang="ru-RU" sz="3200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 </a:t>
                </a:r>
                <a:r>
                  <a:rPr lang="ru-RU" sz="3200" i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n –</a:t>
                </a:r>
                <a:r>
                  <a:rPr lang="ru-RU" sz="3200" i="1" dirty="0" err="1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ая</a:t>
                </a:r>
                <a:r>
                  <a:rPr lang="ru-RU" sz="3200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 частичная сумма находится по формуле суммы первых </a:t>
                </a:r>
                <a:r>
                  <a:rPr lang="ru-RU" sz="3200" i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n-</a:t>
                </a:r>
                <a:r>
                  <a:rPr lang="ru-RU" sz="3200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членов </a:t>
                </a:r>
                <a:r>
                  <a:rPr lang="ru-RU" sz="3200" u="sng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геометрической прогрессии</a:t>
                </a:r>
                <a:r>
                  <a:rPr lang="ru-RU" sz="3200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 </a:t>
                </a:r>
                <a:r>
                  <a:rPr lang="en-US" sz="3200" b="1" i="1" dirty="0" err="1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sz="3200" b="1" i="1" baseline="-25000" dirty="0" err="1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ru-RU" sz="3200" b="1" i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3200" b="1" i="1">
                                <a:solidFill>
                                  <a:srgbClr val="00206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3200" b="1" i="1">
                                <a:solidFill>
                                  <a:srgbClr val="00206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𝒂</m:t>
                            </m:r>
                          </m:e>
                          <m:sub>
                            <m:r>
                              <a:rPr lang="ru-RU" sz="3200" b="1" i="1">
                                <a:solidFill>
                                  <a:srgbClr val="00206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ru-RU" sz="3200" b="1" i="1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(</m:t>
                        </m:r>
                        <m:r>
                          <a:rPr lang="ru-RU" sz="3200" b="1" i="1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  <m:r>
                          <a:rPr lang="ru-RU" sz="3200" b="1" i="1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ru-RU" sz="3200" b="1" i="1">
                                <a:solidFill>
                                  <a:srgbClr val="00206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200" b="1" i="1">
                                <a:solidFill>
                                  <a:srgbClr val="00206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𝒒</m:t>
                            </m:r>
                          </m:e>
                          <m:sup>
                            <m:r>
                              <a:rPr lang="ru-RU" sz="3200" b="1" i="1">
                                <a:solidFill>
                                  <a:srgbClr val="00206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𝒏</m:t>
                            </m:r>
                          </m:sup>
                        </m:sSup>
                        <m:r>
                          <a:rPr lang="ru-RU" sz="3200" b="1" i="1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ru-RU" sz="3200" b="1" i="1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  <m:r>
                          <a:rPr lang="ru-RU" sz="3200" b="1" i="1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−</m:t>
                        </m:r>
                        <m:r>
                          <a:rPr lang="ru-RU" sz="3200" b="1" i="1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𝒒</m:t>
                        </m:r>
                      </m:den>
                    </m:f>
                  </m:oMath>
                </a14:m>
                <a:endParaRPr lang="ru-RU" sz="320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872" y="2844310"/>
                <a:ext cx="8530128" cy="1878078"/>
              </a:xfrm>
              <a:prstGeom prst="rect">
                <a:avLst/>
              </a:prstGeom>
              <a:blipFill rotWithShape="1">
                <a:blip r:embed="rId5"/>
                <a:stretch>
                  <a:fillRect l="-1930" t="-4870" r="-1072" b="-25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759518" y="5049728"/>
                <a:ext cx="7458452" cy="10826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40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8, 4, 6, 5, …,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𝟏𝟔</m:t>
                        </m:r>
                      </m:num>
                      <m:den>
                        <m:r>
                          <a:rPr lang="ru-RU" sz="4000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  <m:r>
                      <a:rPr lang="ru-RU" sz="4000" b="1" i="1">
                        <a:solidFill>
                          <a:srgbClr val="C00000"/>
                        </a:solidFill>
                        <a:latin typeface="Cambria Math"/>
                      </a:rPr>
                      <m:t>∙</m:t>
                    </m:r>
                    <m:d>
                      <m:dPr>
                        <m:ctrlPr>
                          <a:rPr lang="ru-RU" sz="4000" b="1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ru-RU" sz="4000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ru-RU" sz="4000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ru-RU" sz="4000" b="1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sz="4000" b="1" i="1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ru-RU" sz="4000" b="1" i="1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ru-RU" sz="4000" b="1" i="1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4000" b="1" i="1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ru-RU" sz="4000" b="1" i="1">
                                        <a:solidFill>
                                          <a:srgbClr val="C00000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ru-RU" sz="4000" b="1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𝒏</m:t>
                            </m:r>
                          </m:sup>
                        </m:sSup>
                      </m:e>
                    </m:d>
                  </m:oMath>
                </a14:m>
                <a:r>
                  <a:rPr lang="ru-RU" sz="4000" b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, …</a:t>
                </a: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518" y="5049728"/>
                <a:ext cx="7458452" cy="1082604"/>
              </a:xfrm>
              <a:prstGeom prst="rect">
                <a:avLst/>
              </a:prstGeom>
              <a:blipFill rotWithShape="1">
                <a:blip r:embed="rId6"/>
                <a:stretch>
                  <a:fillRect l="-2944" r="-1881" b="-89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410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271476" y="3139333"/>
            <a:ext cx="8957339" cy="2598212"/>
            <a:chOff x="271476" y="3139333"/>
            <a:chExt cx="8957339" cy="259821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Прямоугольник 9"/>
                <p:cNvSpPr/>
                <p:nvPr/>
              </p:nvSpPr>
              <p:spPr>
                <a:xfrm>
                  <a:off x="271476" y="3139333"/>
                  <a:ext cx="8957339" cy="259821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ru-RU" sz="3200" b="1" dirty="0" smtClean="0">
                      <a:solidFill>
                        <a:srgbClr val="32322E"/>
                      </a:solidFill>
                      <a:latin typeface="Times New Roman" pitchFamily="18" charset="0"/>
                      <a:cs typeface="Times New Roman" pitchFamily="18" charset="0"/>
                    </a:rPr>
                    <a:t>Если предел последовательности</a:t>
                  </a:r>
                </a:p>
                <a:p>
                  <a:pPr lv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ru-RU" sz="3200" b="1" dirty="0" smtClean="0">
                      <a:solidFill>
                        <a:srgbClr val="32322E"/>
                      </a:solidFill>
                      <a:latin typeface="Times New Roman" pitchFamily="18" charset="0"/>
                      <a:cs typeface="Times New Roman" pitchFamily="18" charset="0"/>
                    </a:rPr>
                    <a:t>частичных </a:t>
                  </a:r>
                  <a:r>
                    <a:rPr lang="ru-RU" sz="3200" b="1" dirty="0">
                      <a:solidFill>
                        <a:srgbClr val="32322E"/>
                      </a:solidFill>
                      <a:latin typeface="Times New Roman" pitchFamily="18" charset="0"/>
                      <a:cs typeface="Times New Roman" pitchFamily="18" charset="0"/>
                    </a:rPr>
                    <a:t>сумм числового ряда не существует </a:t>
                  </a:r>
                  <a:endParaRPr lang="en-US" sz="3200" b="1" dirty="0" smtClean="0">
                    <a:solidFill>
                      <a:srgbClr val="32322E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  <a:p>
                  <a:pPr lvl="0" eaLnBrk="0" fontAlgn="base" hangingPunct="0">
                    <a:lnSpc>
                      <a:spcPts val="3840"/>
                    </a:lnSpc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1600" b="1" dirty="0" smtClean="0">
                    <a:solidFill>
                      <a:srgbClr val="32322E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  <a:p>
                  <a:pPr lv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ru-RU" sz="3200" b="1" dirty="0" smtClean="0">
                      <a:solidFill>
                        <a:srgbClr val="32322E"/>
                      </a:solidFill>
                      <a:latin typeface="Times New Roman" pitchFamily="18" charset="0"/>
                      <a:cs typeface="Times New Roman" pitchFamily="18" charset="0"/>
                    </a:rPr>
                    <a:t>или </a:t>
                  </a:r>
                  <a:r>
                    <a:rPr lang="ru-RU" sz="3200" b="1" dirty="0">
                      <a:solidFill>
                        <a:srgbClr val="32322E"/>
                      </a:solidFill>
                      <a:latin typeface="Times New Roman" pitchFamily="18" charset="0"/>
                      <a:cs typeface="Times New Roman" pitchFamily="18" charset="0"/>
                    </a:rPr>
                    <a:t>бесконечен, то ряд </a:t>
                  </a:r>
                  <a14:m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ru-RU" sz="3600" b="1" i="1" smtClean="0">
                              <a:solidFill>
                                <a:srgbClr val="32322E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ru-RU" sz="3600" b="1" i="1" smtClean="0">
                                  <a:solidFill>
                                    <a:srgbClr val="32322E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1" i="1" smtClean="0">
                                  <a:solidFill>
                                    <a:srgbClr val="32322E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𝒂</m:t>
                              </m:r>
                            </m:e>
                            <m:sub>
                              <m:r>
                                <a:rPr lang="en-US" sz="3600" b="1" i="1" smtClean="0">
                                  <a:solidFill>
                                    <a:srgbClr val="32322E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𝒌</m:t>
                              </m:r>
                            </m:sub>
                          </m:sSub>
                        </m:e>
                      </m:nary>
                    </m:oMath>
                  </a14:m>
                  <a:r>
                    <a:rPr lang="en-US" sz="3200" b="1" dirty="0" smtClean="0">
                      <a:solidFill>
                        <a:srgbClr val="32322E"/>
                      </a:solidFill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3200" b="1" dirty="0" smtClean="0">
                      <a:solidFill>
                        <a:srgbClr val="32322E"/>
                      </a:solidFill>
                      <a:latin typeface="Times New Roman" pitchFamily="18" charset="0"/>
                      <a:cs typeface="Times New Roman" pitchFamily="18" charset="0"/>
                    </a:rPr>
                    <a:t>называется </a:t>
                  </a:r>
                  <a:r>
                    <a:rPr lang="ru-RU" sz="3200" b="1" dirty="0">
                      <a:solidFill>
                        <a:srgbClr val="32322E"/>
                      </a:solidFill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  <a:endParaRPr lang="ru-RU" sz="3200" b="1" dirty="0" smtClean="0">
                    <a:solidFill>
                      <a:srgbClr val="32322E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  <a:p>
                  <a:pPr lv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ru-RU" sz="3200" b="1" dirty="0" smtClean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расходящимся</a:t>
                  </a:r>
                  <a:r>
                    <a:rPr lang="ru-RU" sz="3200" b="1" dirty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rPr>
                    <a:t>. </a:t>
                  </a:r>
                </a:p>
              </p:txBody>
            </p:sp>
          </mc:Choice>
          <mc:Fallback xmlns="">
            <p:sp>
              <p:nvSpPr>
                <p:cNvPr id="10" name="Прямоугольник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1476" y="3139333"/>
                  <a:ext cx="8957339" cy="2598212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1770" t="-3286" r="-1634" b="-6573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TextBox 11"/>
            <p:cNvSpPr txBox="1"/>
            <p:nvPr/>
          </p:nvSpPr>
          <p:spPr>
            <a:xfrm>
              <a:off x="4488696" y="5084508"/>
              <a:ext cx="6832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k=1</a:t>
              </a:r>
              <a:endParaRPr lang="ru-RU" sz="24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4454213" y="4267555"/>
                  <a:ext cx="77680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∞</m:t>
                        </m:r>
                      </m:oMath>
                    </m:oMathPara>
                  </a14:m>
                  <a:endParaRPr lang="ru-RU" sz="24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54213" y="4267555"/>
                  <a:ext cx="776802" cy="46166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Группа 15"/>
          <p:cNvGrpSpPr/>
          <p:nvPr/>
        </p:nvGrpSpPr>
        <p:grpSpPr>
          <a:xfrm>
            <a:off x="27890" y="257237"/>
            <a:ext cx="9129294" cy="2539156"/>
            <a:chOff x="27890" y="257237"/>
            <a:chExt cx="9129294" cy="253915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tangle 8"/>
                <p:cNvSpPr>
                  <a:spLocks noChangeArrowheads="1"/>
                </p:cNvSpPr>
                <p:nvPr/>
              </p:nvSpPr>
              <p:spPr bwMode="auto">
                <a:xfrm>
                  <a:off x="27890" y="488069"/>
                  <a:ext cx="9129294" cy="212365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3200" b="1" i="0" u="none" strike="noStrike" cap="none" normalizeH="0" baseline="0" dirty="0" smtClean="0">
                      <a:ln>
                        <a:noFill/>
                      </a:ln>
                      <a:solidFill>
                        <a:srgbClr val="32322E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Числовой ряд </a:t>
                  </a:r>
                  <a14:m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kumimoji="0" lang="ru-RU" sz="3600" b="1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32322E"/>
                              </a:solidFill>
                              <a:effectLst/>
                              <a:latin typeface="Cambria Math"/>
                              <a:cs typeface="Times New Roman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kumimoji="0" lang="ru-RU" sz="3600" b="1" i="1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rgbClr val="32322E"/>
                                  </a:solidFill>
                                  <a:effectLst/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kumimoji="0" lang="en-US" sz="3600" b="1" i="1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rgbClr val="32322E"/>
                                  </a:solidFill>
                                  <a:effectLst/>
                                  <a:latin typeface="Cambria Math"/>
                                  <a:cs typeface="Times New Roman" pitchFamily="18" charset="0"/>
                                </a:rPr>
                                <m:t>𝒂</m:t>
                              </m:r>
                            </m:e>
                            <m:sub>
                              <m:r>
                                <a:rPr kumimoji="0" lang="en-US" sz="3600" b="1" i="1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rgbClr val="32322E"/>
                                  </a:solidFill>
                                  <a:effectLst/>
                                  <a:latin typeface="Cambria Math"/>
                                  <a:cs typeface="Times New Roman" pitchFamily="18" charset="0"/>
                                </a:rPr>
                                <m:t>𝒌</m:t>
                              </m:r>
                            </m:sub>
                          </m:sSub>
                        </m:e>
                      </m:nary>
                    </m:oMath>
                  </a14:m>
                  <a:r>
                    <a:rPr kumimoji="0" lang="ru-RU" sz="3600" b="1" i="0" u="none" strike="noStrike" cap="none" normalizeH="0" baseline="0" dirty="0" smtClean="0">
                      <a:ln>
                        <a:noFill/>
                      </a:ln>
                      <a:solidFill>
                        <a:srgbClr val="32322E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  <a:r>
                    <a:rPr kumimoji="0" lang="ru-RU" sz="3200" b="1" i="0" u="none" strike="noStrike" cap="none" normalizeH="0" baseline="0" dirty="0" smtClean="0">
                      <a:ln>
                        <a:noFill/>
                      </a:ln>
                      <a:solidFill>
                        <a:srgbClr val="32322E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называется </a:t>
                  </a:r>
                  <a:r>
                    <a:rPr kumimoji="0" lang="ru-RU" sz="3200" b="1" i="0" u="none" strike="noStrike" cap="none" normalizeH="0" baseline="0" dirty="0" smtClean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сходящимся,</a:t>
                  </a: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ru-RU" sz="3200" b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3200" b="1" i="0" u="none" strike="noStrike" cap="none" normalizeH="0" baseline="0" dirty="0" smtClean="0">
                      <a:ln>
                        <a:noFill/>
                      </a:ln>
                      <a:solidFill>
                        <a:srgbClr val="32322E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если существует конечный предел </a:t>
                  </a:r>
                  <a:r>
                    <a:rPr kumimoji="0" lang="en-US" sz="3200" b="1" i="0" u="none" strike="noStrike" cap="none" normalizeH="0" baseline="0" dirty="0" smtClean="0">
                      <a:ln>
                        <a:noFill/>
                      </a:ln>
                      <a:solidFill>
                        <a:srgbClr val="32322E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endParaRPr kumimoji="0" lang="ru-RU" sz="3200" b="1" i="0" u="none" strike="noStrike" cap="none" normalizeH="0" baseline="0" dirty="0" smtClean="0">
                    <a:ln>
                      <a:noFill/>
                    </a:ln>
                    <a:solidFill>
                      <a:srgbClr val="32322E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3200" b="1" i="0" u="none" strike="noStrike" cap="none" normalizeH="0" baseline="0" dirty="0" smtClean="0">
                      <a:ln>
                        <a:noFill/>
                      </a:ln>
                      <a:solidFill>
                        <a:srgbClr val="32322E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последовательности частичных сумм </a:t>
                  </a:r>
                  <a:r>
                    <a:rPr kumimoji="0" lang="en-US" sz="3200" b="1" i="1" u="none" strike="noStrike" cap="none" normalizeH="0" baseline="0" dirty="0" smtClean="0">
                      <a:ln>
                        <a:noFill/>
                      </a:ln>
                      <a:solidFill>
                        <a:srgbClr val="32322E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S</a:t>
                  </a:r>
                  <a:r>
                    <a:rPr kumimoji="0" lang="ru-RU" sz="3200" b="1" i="1" u="none" strike="noStrike" cap="none" normalizeH="0" baseline="0" dirty="0" smtClean="0">
                      <a:ln>
                        <a:noFill/>
                      </a:ln>
                      <a:solidFill>
                        <a:srgbClr val="32322E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 = lim </a:t>
                  </a:r>
                  <a:r>
                    <a:rPr kumimoji="0" lang="ru-RU" sz="3200" b="1" i="1" u="none" strike="noStrike" cap="none" normalizeH="0" baseline="0" dirty="0" err="1" smtClean="0">
                      <a:ln>
                        <a:noFill/>
                      </a:ln>
                      <a:solidFill>
                        <a:srgbClr val="32322E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S</a:t>
                  </a:r>
                  <a:r>
                    <a:rPr kumimoji="0" lang="ru-RU" sz="3200" b="1" i="1" u="none" strike="noStrike" cap="none" normalizeH="0" baseline="-25000" dirty="0" err="1" smtClean="0">
                      <a:ln>
                        <a:noFill/>
                      </a:ln>
                      <a:solidFill>
                        <a:srgbClr val="32322E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n</a:t>
                  </a:r>
                  <a:r>
                    <a:rPr kumimoji="0" lang="ru-RU" sz="3200" b="1" i="0" u="none" strike="noStrike" cap="none" normalizeH="0" baseline="0" dirty="0" smtClean="0">
                      <a:ln>
                        <a:noFill/>
                      </a:ln>
                      <a:solidFill>
                        <a:srgbClr val="32322E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. </a:t>
                  </a:r>
                  <a:endParaRPr kumimoji="0" lang="ru-RU" sz="3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9" name="Rectangle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7890" y="488069"/>
                  <a:ext cx="9129294" cy="2123658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1737" t="-1149" r="-735" b="-8908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TextBox 10"/>
            <p:cNvSpPr txBox="1"/>
            <p:nvPr/>
          </p:nvSpPr>
          <p:spPr>
            <a:xfrm>
              <a:off x="2636348" y="1077574"/>
              <a:ext cx="5581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latin typeface="Times New Roman" pitchFamily="18" charset="0"/>
                  <a:cs typeface="Times New Roman" pitchFamily="18" charset="0"/>
                </a:rPr>
                <a:t>k=1</a:t>
              </a:r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2613908" y="257237"/>
                  <a:ext cx="52290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∞</m:t>
                        </m:r>
                      </m:oMath>
                    </m:oMathPara>
                  </a14:m>
                  <a:endParaRPr lang="ru-RU" sz="24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13908" y="257237"/>
                  <a:ext cx="522900" cy="4616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7596336" y="2427061"/>
                  <a:ext cx="90922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𝒏</m:t>
                        </m:r>
                        <m:r>
                          <a:rPr lang="en-US" b="1" i="1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→∞</m:t>
                        </m:r>
                      </m:oMath>
                    </m:oMathPara>
                  </a14:m>
                  <a:endParaRPr lang="ru-RU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96336" y="2427061"/>
                  <a:ext cx="909223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07750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27" y="188640"/>
            <a:ext cx="9361040" cy="792088"/>
          </a:xfrm>
        </p:spPr>
        <p:txBody>
          <a:bodyPr anchor="t">
            <a:noAutofit/>
          </a:bodyPr>
          <a:lstStyle/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Необходимое условие сходимости числового ряда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ряд сходится, то его общий член стремится к нулю: </a:t>
            </a:r>
            <a:r>
              <a:rPr lang="ru-RU" sz="3600" b="1" i="1" dirty="0" err="1">
                <a:latin typeface="Times New Roman" pitchFamily="18" charset="0"/>
                <a:cs typeface="Times New Roman" pitchFamily="18" charset="0"/>
              </a:rPr>
              <a:t>lim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b="1" i="1" baseline="-25000" dirty="0">
                <a:latin typeface="Times New Roman" pitchFamily="18" charset="0"/>
                <a:cs typeface="Times New Roman" pitchFamily="18" charset="0"/>
              </a:rPr>
              <a:t>п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  <a:sym typeface="Symbol"/>
              </a:rPr>
              <a:t>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85192" y="2692906"/>
                <a:ext cx="8229600" cy="1784856"/>
              </a:xfrm>
            </p:spPr>
            <p:txBody>
              <a:bodyPr>
                <a:noAutofit/>
              </a:bodyPr>
              <a:lstStyle/>
              <a:p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Сумма в</a:t>
                </a:r>
                <a:r>
                  <a:rPr lang="ru-RU" sz="2800" dirty="0" smtClean="0">
                    <a:latin typeface="Times New Roman" pitchFamily="18" charset="0"/>
                    <a:cs typeface="Times New Roman" pitchFamily="18" charset="0"/>
                  </a:rPr>
                  <a:t>ида</a:t>
                </a:r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ru-RU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ru-RU" b="1" i="1">
                                <a:solidFill>
                                  <a:srgbClr val="C0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b="1" i="1">
                                <a:solidFill>
                                  <a:srgbClr val="C0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ru-RU" b="1" i="1">
                                <a:solidFill>
                                  <a:srgbClr val="C0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𝒌</m:t>
                            </m:r>
                          </m:den>
                        </m:f>
                        <m:r>
                          <a:rPr lang="ru-RU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=</m:t>
                        </m:r>
                        <m:r>
                          <a:rPr lang="ru-RU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  <m:r>
                          <a:rPr lang="ru-RU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ru-RU" b="1" i="1">
                                <a:solidFill>
                                  <a:srgbClr val="C0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b="1" i="1">
                                <a:solidFill>
                                  <a:srgbClr val="C0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ru-RU" b="1" i="1">
                                <a:solidFill>
                                  <a:srgbClr val="C0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ru-RU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ru-RU" b="1" i="1">
                                <a:solidFill>
                                  <a:srgbClr val="C0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b="1" i="1">
                                <a:solidFill>
                                  <a:srgbClr val="C0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ru-RU" b="1" i="1">
                                <a:solidFill>
                                  <a:srgbClr val="C0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𝟑</m:t>
                            </m:r>
                          </m:den>
                        </m:f>
                        <m:r>
                          <a:rPr lang="ru-RU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+…+</m:t>
                        </m:r>
                        <m:f>
                          <m:fPr>
                            <m:ctrlPr>
                              <a:rPr lang="ru-RU" b="1" i="1">
                                <a:solidFill>
                                  <a:srgbClr val="C0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b="1" i="1">
                                <a:solidFill>
                                  <a:srgbClr val="C0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ru-RU" b="1" i="1">
                                <a:solidFill>
                                  <a:srgbClr val="C0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𝒏</m:t>
                            </m:r>
                          </m:den>
                        </m:f>
                        <m:r>
                          <a:rPr lang="ru-RU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+…</m:t>
                        </m:r>
                      </m:e>
                    </m:nary>
                  </m:oMath>
                </a14:m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ru-RU" sz="2800" dirty="0" smtClean="0">
                    <a:latin typeface="Times New Roman" pitchFamily="18" charset="0"/>
                    <a:cs typeface="Times New Roman" pitchFamily="18" charset="0"/>
                  </a:rPr>
                  <a:t>называется</a:t>
                </a:r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  <a:r>
                  <a:rPr lang="ru-RU" sz="2800" b="1" i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гармоническим числовым рядом</a:t>
                </a:r>
                <a:r>
                  <a:rPr lang="ru-RU" sz="2800" i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5192" y="2692906"/>
                <a:ext cx="8229600" cy="1784856"/>
              </a:xfrm>
              <a:blipFill rotWithShape="1">
                <a:blip r:embed="rId2"/>
                <a:stretch>
                  <a:fillRect l="-14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499992" y="42930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580112" y="2041684"/>
                <a:ext cx="146051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i="1" dirty="0" smtClean="0">
                    <a:latin typeface="Times New Roman" pitchFamily="18" charset="0"/>
                    <a:cs typeface="Times New Roman" pitchFamily="18" charset="0"/>
                  </a:rPr>
                  <a:t>n</a:t>
                </a:r>
                <a14:m>
                  <m:oMath xmlns:m="http://schemas.openxmlformats.org/officeDocument/2006/math">
                    <m:r>
                      <a:rPr lang="en-US" sz="2800" b="1" i="1" dirty="0">
                        <a:latin typeface="Cambria Math"/>
                        <a:ea typeface="Cambria Math"/>
                        <a:cs typeface="Times New Roman" pitchFamily="18" charset="0"/>
                      </a:rPr>
                      <m:t>→</m:t>
                    </m:r>
                    <m:r>
                      <a:rPr lang="en-US" sz="2800" b="1" i="1" dirty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∞</m:t>
                    </m:r>
                  </m:oMath>
                </a14:m>
                <a:endParaRPr lang="ru-RU" sz="28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2041684"/>
                <a:ext cx="1460517" cy="523220"/>
              </a:xfrm>
              <a:prstGeom prst="rect">
                <a:avLst/>
              </a:prstGeom>
              <a:blipFill rotWithShape="1">
                <a:blip r:embed="rId3"/>
                <a:stretch>
                  <a:fillRect l="-8333" t="-11628" b="-313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Группа 7"/>
          <p:cNvGrpSpPr/>
          <p:nvPr/>
        </p:nvGrpSpPr>
        <p:grpSpPr>
          <a:xfrm>
            <a:off x="2555776" y="2564904"/>
            <a:ext cx="559769" cy="1029198"/>
            <a:chOff x="2555776" y="2564904"/>
            <a:chExt cx="559769" cy="1029198"/>
          </a:xfrm>
        </p:grpSpPr>
        <p:sp>
          <p:nvSpPr>
            <p:cNvPr id="6" name="TextBox 5"/>
            <p:cNvSpPr txBox="1"/>
            <p:nvPr/>
          </p:nvSpPr>
          <p:spPr>
            <a:xfrm>
              <a:off x="2555776" y="3224770"/>
              <a:ext cx="5597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k=1</a:t>
              </a:r>
              <a:endPara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2602263" y="2564904"/>
                  <a:ext cx="46679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dirty="0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∞</m:t>
                        </m:r>
                      </m:oMath>
                    </m:oMathPara>
                  </a14:m>
                  <a:endParaRPr lang="ru-RU" sz="2000" b="1" i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02263" y="2564904"/>
                  <a:ext cx="466794" cy="40011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/>
              <p:cNvSpPr/>
              <p:nvPr/>
            </p:nvSpPr>
            <p:spPr>
              <a:xfrm>
                <a:off x="132630" y="4293096"/>
                <a:ext cx="8734724" cy="20963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itchFamily="34" charset="0"/>
                  <a:buChar char="•"/>
                </a:pPr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Сумма вида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ru-RU" sz="32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ru-RU" sz="3200" b="1" i="1">
                                <a:solidFill>
                                  <a:srgbClr val="C0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3200" b="1" i="1">
                                <a:solidFill>
                                  <a:srgbClr val="C0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sSup>
                              <m:sSupPr>
                                <m:ctrlPr>
                                  <a:rPr lang="ru-RU" sz="3200" b="1" i="1">
                                    <a:solidFill>
                                      <a:srgbClr val="C0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ru-RU" sz="3200" b="1" i="1">
                                    <a:solidFill>
                                      <a:srgbClr val="C0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𝒌</m:t>
                                </m:r>
                              </m:e>
                              <m:sup>
                                <m:r>
                                  <a:rPr lang="ru-RU" sz="3200" b="1" i="1">
                                    <a:solidFill>
                                      <a:srgbClr val="C0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𝒔</m:t>
                                </m:r>
                              </m:sup>
                            </m:sSup>
                          </m:den>
                        </m:f>
                        <m:r>
                          <a:rPr lang="ru-RU" sz="32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=</m:t>
                        </m:r>
                        <m:r>
                          <a:rPr lang="ru-RU" sz="32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  <m:r>
                          <a:rPr lang="ru-RU" sz="32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ru-RU" sz="3200" b="1" i="1">
                                <a:solidFill>
                                  <a:srgbClr val="C0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3200" b="1" i="1">
                                <a:solidFill>
                                  <a:srgbClr val="C0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sSup>
                              <m:sSupPr>
                                <m:ctrlPr>
                                  <a:rPr lang="ru-RU" sz="3200" b="1" i="1">
                                    <a:solidFill>
                                      <a:srgbClr val="C0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ru-RU" sz="3200" b="1" i="1">
                                    <a:solidFill>
                                      <a:srgbClr val="C0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𝟐</m:t>
                                </m:r>
                              </m:e>
                              <m:sup>
                                <m:r>
                                  <a:rPr lang="ru-RU" sz="3200" b="1" i="1">
                                    <a:solidFill>
                                      <a:srgbClr val="C0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𝒔</m:t>
                                </m:r>
                              </m:sup>
                            </m:sSup>
                          </m:den>
                        </m:f>
                        <m:r>
                          <a:rPr lang="ru-RU" sz="32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ru-RU" sz="3200" b="1" i="1">
                                <a:solidFill>
                                  <a:srgbClr val="C0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3200" b="1" i="1">
                                <a:solidFill>
                                  <a:srgbClr val="C0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sSup>
                              <m:sSupPr>
                                <m:ctrlPr>
                                  <a:rPr lang="ru-RU" sz="3200" b="1" i="1">
                                    <a:solidFill>
                                      <a:srgbClr val="C0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ru-RU" sz="3200" b="1" i="1">
                                    <a:solidFill>
                                      <a:srgbClr val="C0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𝟑</m:t>
                                </m:r>
                              </m:e>
                              <m:sup>
                                <m:r>
                                  <a:rPr lang="ru-RU" sz="3200" b="1" i="1">
                                    <a:solidFill>
                                      <a:srgbClr val="C0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𝒔</m:t>
                                </m:r>
                              </m:sup>
                            </m:sSup>
                          </m:den>
                        </m:f>
                        <m:r>
                          <a:rPr lang="ru-RU" sz="32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+…+</m:t>
                        </m:r>
                        <m:f>
                          <m:fPr>
                            <m:ctrlPr>
                              <a:rPr lang="ru-RU" sz="3200" b="1" i="1">
                                <a:solidFill>
                                  <a:srgbClr val="C0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3200" b="1" i="1">
                                <a:solidFill>
                                  <a:srgbClr val="C0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sSup>
                              <m:sSupPr>
                                <m:ctrlPr>
                                  <a:rPr lang="ru-RU" sz="3200" b="1" i="1">
                                    <a:solidFill>
                                      <a:srgbClr val="C0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ru-RU" sz="3200" b="1" i="1">
                                    <a:solidFill>
                                      <a:srgbClr val="C0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𝒏</m:t>
                                </m:r>
                              </m:e>
                              <m:sup>
                                <m:r>
                                  <a:rPr lang="ru-RU" sz="3200" b="1" i="1">
                                    <a:solidFill>
                                      <a:srgbClr val="C0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𝒔</m:t>
                                </m:r>
                              </m:sup>
                            </m:sSup>
                          </m:den>
                        </m:f>
                        <m:r>
                          <a:rPr lang="ru-RU" sz="32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+…</m:t>
                        </m:r>
                      </m:e>
                    </m:nary>
                  </m:oMath>
                </a14:m>
                <a:r>
                  <a:rPr lang="ru-RU" sz="3200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, где </a:t>
                </a:r>
                <a:r>
                  <a:rPr lang="ru-RU" sz="28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 – некоторое действительное число, н</a:t>
                </a:r>
                <a:r>
                  <a:rPr lang="ru-RU" sz="2800" dirty="0" smtClean="0">
                    <a:latin typeface="Times New Roman" pitchFamily="18" charset="0"/>
                    <a:cs typeface="Times New Roman" pitchFamily="18" charset="0"/>
                  </a:rPr>
                  <a:t>азывается</a:t>
                </a:r>
                <a:r>
                  <a:rPr lang="ru-RU" sz="2800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  <a:r>
                  <a:rPr lang="ru-RU" sz="2800" b="1" i="1" dirty="0" smtClean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обобщенным </a:t>
                </a:r>
                <a:r>
                  <a:rPr lang="ru-RU" sz="2800" b="1" i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гармоническим числовым рядом</a:t>
                </a:r>
                <a:r>
                  <a:rPr lang="ru-RU" sz="2800" i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. </a:t>
                </a:r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630" y="4293096"/>
                <a:ext cx="8734724" cy="2096343"/>
              </a:xfrm>
              <a:prstGeom prst="rect">
                <a:avLst/>
              </a:prstGeom>
              <a:blipFill rotWithShape="1">
                <a:blip r:embed="rId5"/>
                <a:stretch>
                  <a:fillRect l="-1256" b="-90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Группа 9"/>
          <p:cNvGrpSpPr/>
          <p:nvPr/>
        </p:nvGrpSpPr>
        <p:grpSpPr>
          <a:xfrm>
            <a:off x="2229402" y="4218958"/>
            <a:ext cx="559769" cy="1029198"/>
            <a:chOff x="2555776" y="2564904"/>
            <a:chExt cx="559769" cy="1029198"/>
          </a:xfrm>
        </p:grpSpPr>
        <p:sp>
          <p:nvSpPr>
            <p:cNvPr id="11" name="TextBox 10"/>
            <p:cNvSpPr txBox="1"/>
            <p:nvPr/>
          </p:nvSpPr>
          <p:spPr>
            <a:xfrm>
              <a:off x="2555776" y="3224770"/>
              <a:ext cx="5597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k=1</a:t>
              </a:r>
              <a:endPara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2602263" y="2564904"/>
                  <a:ext cx="46679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dirty="0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∞</m:t>
                        </m:r>
                      </m:oMath>
                    </m:oMathPara>
                  </a14:m>
                  <a:endParaRPr lang="ru-RU" sz="2000" b="1" i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02263" y="2564904"/>
                  <a:ext cx="466794" cy="40011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25310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8897" y="188640"/>
            <a:ext cx="8229600" cy="792088"/>
          </a:xfrm>
        </p:spPr>
        <p:txBody>
          <a:bodyPr anchor="t">
            <a:normAutofit/>
          </a:bodyPr>
          <a:lstStyle/>
          <a:p>
            <a:r>
              <a:rPr lang="ru-RU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Часто используемые утверждения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0" y="1095466"/>
                <a:ext cx="9252520" cy="5357870"/>
              </a:xfrm>
            </p:spPr>
            <p:txBody>
              <a:bodyPr>
                <a:normAutofit fontScale="92500"/>
              </a:bodyPr>
              <a:lstStyle/>
              <a:p>
                <a:pPr lvl="0"/>
                <a:r>
                  <a:rPr lang="ru-RU" sz="3300" b="1" dirty="0" smtClean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Гармонический </a:t>
                </a:r>
                <a:r>
                  <a:rPr lang="ru-RU" sz="3300" b="1" dirty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ряд 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ru-RU" sz="35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ru-RU" sz="3500" b="1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3500" b="1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ru-RU" sz="3500" b="1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𝒌</m:t>
                            </m:r>
                          </m:den>
                        </m:f>
                      </m:e>
                    </m:nary>
                  </m:oMath>
                </a14:m>
                <a:r>
                  <a:rPr lang="ru-RU" sz="3300" b="1" dirty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 является </a:t>
                </a:r>
                <a:r>
                  <a:rPr lang="ru-RU" sz="3300" b="1" i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расходящимся</a:t>
                </a:r>
                <a:r>
                  <a:rPr lang="ru-RU" sz="3300" b="1" i="1" dirty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ru-RU" sz="3300" dirty="0">
                    <a:solidFill>
                      <a:srgbClr val="0033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3300" dirty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lvl="0"/>
                <a:r>
                  <a:rPr lang="ru-RU" sz="3300" b="1" dirty="0" smtClean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Сумма </a:t>
                </a:r>
                <a:r>
                  <a:rPr lang="ru-RU" sz="3300" b="1" dirty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геометрической прогрессии </a:t>
                </a:r>
                <a:r>
                  <a:rPr lang="ru-RU" sz="3300" b="1" dirty="0" smtClean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вида</a:t>
                </a:r>
              </a:p>
              <a:p>
                <a:pPr marL="0" lvl="0" indent="0">
                  <a:buNone/>
                </a:pPr>
                <a:r>
                  <a:rPr lang="ru-RU" sz="3300" b="1" dirty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 </a:t>
                </a:r>
                <a:r>
                  <a:rPr lang="en-US" sz="3500" b="1" i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ru-RU" sz="3500" b="1" i="1" baseline="-25000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sz="3500" b="1" i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+ </a:t>
                </a:r>
                <a:r>
                  <a:rPr lang="en-US" sz="3500" b="1" i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ru-RU" sz="3500" b="1" i="1" baseline="-25000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3500" b="1" i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lang="ru-RU" sz="3500" b="1" i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+ </a:t>
                </a:r>
                <a:r>
                  <a:rPr lang="en-US" sz="3500" b="1" i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ru-RU" sz="3500" b="1" i="1" baseline="-25000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3500" b="1" i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lang="ru-RU" sz="3500" b="1" i="1" baseline="30000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sz="3500" b="1" i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+ … +</a:t>
                </a:r>
                <a:r>
                  <a:rPr lang="en-US" sz="3500" b="1" i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ru-RU" sz="3500" b="1" i="1" baseline="-25000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3500" b="1" i="1" dirty="0" err="1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lang="en-US" sz="3500" b="1" i="1" baseline="30000" dirty="0" err="1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ru-RU" sz="3500" b="1" i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+ …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ru-RU" sz="3500" b="1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ru-RU" sz="3500" b="1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3500" b="1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𝒃</m:t>
                            </m:r>
                          </m:e>
                          <m:sub>
                            <m:r>
                              <a:rPr lang="ru-RU" sz="3500" b="1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sSup>
                          <m:sSupPr>
                            <m:ctrlPr>
                              <a:rPr lang="ru-RU" sz="3500" b="1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500" b="1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𝒒</m:t>
                            </m:r>
                          </m:e>
                          <m:sup>
                            <m:r>
                              <a:rPr lang="ru-RU" sz="3500" b="1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𝒌</m:t>
                            </m:r>
                            <m:r>
                              <a:rPr lang="ru-RU" sz="3500" b="1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ru-RU" sz="3500" b="1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𝟏</m:t>
                            </m:r>
                          </m:sup>
                        </m:sSup>
                      </m:e>
                    </m:nary>
                  </m:oMath>
                </a14:m>
                <a:r>
                  <a:rPr lang="ru-RU" sz="3300" b="1" dirty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 со знаменателем </a:t>
                </a:r>
                <a:r>
                  <a:rPr lang="ru-RU" sz="3300" b="1" i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lang="ru-RU" sz="3300" b="1" dirty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 является </a:t>
                </a:r>
                <a:r>
                  <a:rPr lang="ru-RU" sz="3300" b="1" i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сходящимся</a:t>
                </a:r>
                <a:r>
                  <a:rPr lang="ru-RU" sz="3300" b="1" dirty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 числовым рядом, если 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33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ru-RU" sz="3300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𝒒</m:t>
                        </m:r>
                      </m:e>
                    </m:d>
                    <m:r>
                      <a:rPr lang="ru-RU" sz="3300" b="1">
                        <a:solidFill>
                          <a:srgbClr val="C00000"/>
                        </a:solidFill>
                        <a:latin typeface="Cambria Math"/>
                      </a:rPr>
                      <m:t>&lt;</m:t>
                    </m:r>
                    <m:r>
                      <a:rPr lang="ru-RU" sz="3300" b="1" i="1">
                        <a:solidFill>
                          <a:srgbClr val="C00000"/>
                        </a:solidFill>
                        <a:latin typeface="Cambria Math"/>
                      </a:rPr>
                      <m:t>𝟏</m:t>
                    </m:r>
                  </m:oMath>
                </a14:m>
                <a:r>
                  <a:rPr lang="ru-RU" sz="3300" b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3300" b="1" dirty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и </a:t>
                </a:r>
                <a:r>
                  <a:rPr lang="ru-RU" sz="3300" b="1" i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расходящимся</a:t>
                </a:r>
                <a:r>
                  <a:rPr lang="ru-RU" sz="3300" b="1" dirty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 рядом при 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sz="33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ru-RU" sz="3300" b="1" i="1">
                            <a:solidFill>
                              <a:srgbClr val="C00000"/>
                            </a:solidFill>
                            <a:latin typeface="Cambria Math"/>
                          </a:rPr>
                          <m:t>𝒒</m:t>
                        </m:r>
                      </m:e>
                    </m:d>
                    <m:r>
                      <a:rPr lang="ru-RU" sz="3300" b="1">
                        <a:solidFill>
                          <a:srgbClr val="C00000"/>
                        </a:solidFill>
                        <a:latin typeface="Cambria Math"/>
                      </a:rPr>
                      <m:t>&gt;</m:t>
                    </m:r>
                    <m:r>
                      <a:rPr lang="ru-RU" sz="3300" b="1" i="1">
                        <a:solidFill>
                          <a:srgbClr val="C00000"/>
                        </a:solidFill>
                        <a:latin typeface="Cambria Math"/>
                      </a:rPr>
                      <m:t>𝟏</m:t>
                    </m:r>
                  </m:oMath>
                </a14:m>
                <a:r>
                  <a:rPr lang="ru-RU" sz="3300" b="1" dirty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ru-RU" sz="3300" dirty="0">
                    <a:solidFill>
                      <a:srgbClr val="0033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3300" dirty="0" smtClean="0">
                  <a:solidFill>
                    <a:srgbClr val="0033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lvl="0"/>
                <a:r>
                  <a:rPr lang="ru-RU" sz="3300" b="1" dirty="0" smtClean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Обобщенный </a:t>
                </a:r>
                <a:r>
                  <a:rPr lang="ru-RU" sz="3300" b="1" dirty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гармонический ряд 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ru-RU" sz="39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ru-RU" sz="3900" b="1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3900" b="1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sSup>
                              <m:sSupPr>
                                <m:ctrlPr>
                                  <a:rPr lang="ru-RU" sz="3900" b="1" i="1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ru-RU" sz="3900" b="1" i="1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𝒌</m:t>
                                </m:r>
                              </m:e>
                              <m:sup>
                                <m:r>
                                  <a:rPr lang="ru-RU" sz="3900" b="1" i="1">
                                    <a:solidFill>
                                      <a:srgbClr val="C00000"/>
                                    </a:solidFill>
                                    <a:latin typeface="Cambria Math"/>
                                  </a:rPr>
                                  <m:t>𝒔</m:t>
                                </m:r>
                              </m:sup>
                            </m:sSup>
                          </m:den>
                        </m:f>
                      </m:e>
                    </m:nary>
                  </m:oMath>
                </a14:m>
                <a:r>
                  <a:rPr lang="ru-RU" sz="3300" b="1" dirty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 </a:t>
                </a:r>
                <a:r>
                  <a:rPr lang="ru-RU" sz="3300" b="1" i="1" dirty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сходится </a:t>
                </a:r>
                <a:r>
                  <a:rPr lang="ru-RU" sz="3300" b="1" dirty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при s &gt; 1 и </a:t>
                </a:r>
                <a:r>
                  <a:rPr lang="ru-RU" sz="3300" b="1" i="1" dirty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расходится</a:t>
                </a:r>
                <a:r>
                  <a:rPr lang="ru-RU" sz="3300" b="1" dirty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 при </a:t>
                </a:r>
                <a:r>
                  <a:rPr lang="en-US" sz="3300" b="1" i="1" dirty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  <a14:m>
                  <m:oMath xmlns:m="http://schemas.openxmlformats.org/officeDocument/2006/math">
                    <m:r>
                      <a:rPr lang="ru-RU" sz="3300" b="1" i="1">
                        <a:solidFill>
                          <a:srgbClr val="003300"/>
                        </a:solidFill>
                        <a:latin typeface="Cambria Math"/>
                      </a:rPr>
                      <m:t>≤</m:t>
                    </m:r>
                    <m:r>
                      <a:rPr lang="ru-RU" sz="3300" b="1" i="1">
                        <a:solidFill>
                          <a:srgbClr val="003300"/>
                        </a:solidFill>
                        <a:latin typeface="Cambria Math"/>
                      </a:rPr>
                      <m:t>𝟏</m:t>
                    </m:r>
                  </m:oMath>
                </a14:m>
                <a:r>
                  <a:rPr lang="ru-RU" sz="3300" b="1" dirty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 .</a:t>
                </a:r>
                <a:endParaRPr lang="ru-RU" sz="3300" dirty="0">
                  <a:solidFill>
                    <a:srgbClr val="0033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095466"/>
                <a:ext cx="9252520" cy="5357870"/>
              </a:xfrm>
              <a:blipFill rotWithShape="1">
                <a:blip r:embed="rId2"/>
                <a:stretch>
                  <a:fillRect l="-1581" r="-9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Группа 12"/>
          <p:cNvGrpSpPr/>
          <p:nvPr/>
        </p:nvGrpSpPr>
        <p:grpSpPr>
          <a:xfrm>
            <a:off x="6391164" y="4413318"/>
            <a:ext cx="734228" cy="1319938"/>
            <a:chOff x="2555776" y="2564904"/>
            <a:chExt cx="559769" cy="1029198"/>
          </a:xfrm>
        </p:grpSpPr>
        <p:sp>
          <p:nvSpPr>
            <p:cNvPr id="14" name="TextBox 13"/>
            <p:cNvSpPr txBox="1"/>
            <p:nvPr/>
          </p:nvSpPr>
          <p:spPr>
            <a:xfrm>
              <a:off x="2555776" y="3224770"/>
              <a:ext cx="5597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k=1</a:t>
              </a:r>
              <a:endPara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2555776" y="2564904"/>
                  <a:ext cx="513281" cy="31197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dirty="0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∞</m:t>
                        </m:r>
                      </m:oMath>
                    </m:oMathPara>
                  </a14:m>
                  <a:endParaRPr lang="ru-RU" sz="2000" b="1" i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55776" y="2564904"/>
                  <a:ext cx="513281" cy="311979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Группа 15"/>
          <p:cNvGrpSpPr/>
          <p:nvPr/>
        </p:nvGrpSpPr>
        <p:grpSpPr>
          <a:xfrm>
            <a:off x="3923928" y="978158"/>
            <a:ext cx="559769" cy="1029198"/>
            <a:chOff x="2555776" y="2564904"/>
            <a:chExt cx="559769" cy="1029198"/>
          </a:xfrm>
        </p:grpSpPr>
        <p:sp>
          <p:nvSpPr>
            <p:cNvPr id="17" name="TextBox 16"/>
            <p:cNvSpPr txBox="1"/>
            <p:nvPr/>
          </p:nvSpPr>
          <p:spPr>
            <a:xfrm>
              <a:off x="2555776" y="3224770"/>
              <a:ext cx="5597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k=1</a:t>
              </a:r>
              <a:endPara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2602263" y="2564904"/>
                  <a:ext cx="46679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dirty="0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∞</m:t>
                        </m:r>
                      </m:oMath>
                    </m:oMathPara>
                  </a14:m>
                  <a:endParaRPr lang="ru-RU" sz="2000" b="1" i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02263" y="2564904"/>
                  <a:ext cx="466794" cy="40011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9" name="Группа 18"/>
          <p:cNvGrpSpPr/>
          <p:nvPr/>
        </p:nvGrpSpPr>
        <p:grpSpPr>
          <a:xfrm>
            <a:off x="5626599" y="2308656"/>
            <a:ext cx="559769" cy="981404"/>
            <a:chOff x="2555776" y="2564904"/>
            <a:chExt cx="559769" cy="1029198"/>
          </a:xfrm>
        </p:grpSpPr>
        <p:sp>
          <p:nvSpPr>
            <p:cNvPr id="20" name="TextBox 19"/>
            <p:cNvSpPr txBox="1"/>
            <p:nvPr/>
          </p:nvSpPr>
          <p:spPr>
            <a:xfrm>
              <a:off x="2555776" y="3224770"/>
              <a:ext cx="5597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k=1</a:t>
              </a:r>
              <a:endPara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2602263" y="2564904"/>
                  <a:ext cx="46679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dirty="0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∞</m:t>
                        </m:r>
                      </m:oMath>
                    </m:oMathPara>
                  </a14:m>
                  <a:endParaRPr lang="ru-RU" sz="2000" b="1" i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02263" y="2564904"/>
                  <a:ext cx="466794" cy="40011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57680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948" y="27856"/>
            <a:ext cx="8229600" cy="1143000"/>
          </a:xfrm>
        </p:spPr>
        <p:txBody>
          <a:bodyPr anchor="t">
            <a:norm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Свойства числовых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рядов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85464" y="1967955"/>
                <a:ext cx="9346926" cy="2181125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60000"/>
                  </a:lnSpc>
                  <a:buNone/>
                </a:pPr>
                <a:r>
                  <a:rPr lang="ru-RU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sz="2800" b="1" baseline="300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ru-RU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. Если </a:t>
                </a:r>
                <a:r>
                  <a:rPr lang="ru-RU" sz="28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сходится числовой ряд 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ru-RU" sz="2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ru-RU" sz="28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  <m:sub>
                            <m:r>
                              <a:rPr lang="ru-RU" sz="28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𝒌</m:t>
                            </m:r>
                          </m:sub>
                        </m:sSub>
                      </m:e>
                    </m:nary>
                  </m:oMath>
                </a14:m>
                <a:r>
                  <a:rPr lang="ru-RU" sz="28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 и его сумма равна S, то сходящимся будет и ряд 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ru-RU" sz="2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ru-RU" sz="2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𝑨</m:t>
                        </m:r>
                        <m:r>
                          <a:rPr lang="ru-RU" sz="2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∙</m:t>
                        </m:r>
                        <m:sSub>
                          <m:sSubPr>
                            <m:ctrlPr>
                              <a:rPr lang="ru-RU" sz="28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8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  <m:sub>
                            <m:r>
                              <a:rPr lang="ru-RU" sz="28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𝒌</m:t>
                            </m:r>
                          </m:sub>
                        </m:sSub>
                      </m:e>
                    </m:nary>
                  </m:oMath>
                </a14:m>
                <a:r>
                  <a:rPr lang="ru-RU" sz="28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, причем 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ru-RU" sz="2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ru-RU" sz="2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𝑨</m:t>
                        </m:r>
                        <m:r>
                          <a:rPr lang="ru-RU" sz="2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∙</m:t>
                        </m:r>
                        <m:sSub>
                          <m:sSubPr>
                            <m:ctrlPr>
                              <a:rPr lang="ru-RU" sz="28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8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  <m:sub>
                            <m:r>
                              <a:rPr lang="ru-RU" sz="28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𝒌</m:t>
                            </m:r>
                          </m:sub>
                        </m:sSub>
                      </m:e>
                    </m:nary>
                    <m:r>
                      <a:rPr lang="ru-RU" sz="2800" b="1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r>
                      <a:rPr lang="ru-RU" sz="2800" b="1" i="1">
                        <a:solidFill>
                          <a:srgbClr val="002060"/>
                        </a:solidFill>
                        <a:latin typeface="Cambria Math"/>
                      </a:rPr>
                      <m:t>𝑨</m:t>
                    </m:r>
                    <m:r>
                      <a:rPr lang="ru-RU" sz="2800" b="1" i="1">
                        <a:solidFill>
                          <a:srgbClr val="002060"/>
                        </a:solidFill>
                        <a:latin typeface="Cambria Math"/>
                      </a:rPr>
                      <m:t>∙</m:t>
                    </m:r>
                    <m:r>
                      <a:rPr lang="ru-RU" sz="2800" b="1" i="1">
                        <a:solidFill>
                          <a:srgbClr val="002060"/>
                        </a:solidFill>
                        <a:latin typeface="Cambria Math"/>
                      </a:rPr>
                      <m:t>𝑺</m:t>
                    </m:r>
                  </m:oMath>
                </a14:m>
                <a:r>
                  <a:rPr lang="ru-RU" sz="28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, где A – </a:t>
                </a:r>
                <a:r>
                  <a:rPr lang="ru-RU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произвольная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const</a:t>
                </a:r>
                <a:r>
                  <a:rPr lang="ru-RU" sz="2800" b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8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5464" y="1967955"/>
                <a:ext cx="9346926" cy="2181125"/>
              </a:xfrm>
              <a:blipFill rotWithShape="1">
                <a:blip r:embed="rId2"/>
                <a:stretch>
                  <a:fillRect l="-1304" b="-19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179512" y="764704"/>
            <a:ext cx="88204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baseline="300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 Поведение ряда относительно сходимости не изменится, если изменить, отбросить или добавить конечное число членов </a:t>
            </a:r>
            <a:r>
              <a:rPr lang="ru-RU" sz="2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ряда.</a:t>
            </a:r>
            <a:endParaRPr lang="ru-RU" sz="28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2"/>
              <p:cNvSpPr txBox="1">
                <a:spLocks/>
              </p:cNvSpPr>
              <p:nvPr/>
            </p:nvSpPr>
            <p:spPr>
              <a:xfrm>
                <a:off x="162322" y="4149080"/>
                <a:ext cx="8820472" cy="176105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50000"/>
                  </a:lnSpc>
                  <a:buNone/>
                </a:pPr>
                <a:r>
                  <a:rPr lang="ru-RU" sz="2800" b="1" dirty="0" smtClean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ru-RU" sz="2800" b="1" baseline="30000" dirty="0" smtClean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ru-RU" sz="2800" b="1" dirty="0" smtClean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. Если </a:t>
                </a:r>
                <a:r>
                  <a:rPr lang="ru-RU" sz="2800" b="1" dirty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сходятся числовые ряды 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ru-RU" sz="2800" b="1" i="1">
                            <a:solidFill>
                              <a:srgbClr val="003300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ru-RU" sz="2800" b="1" i="1">
                                <a:solidFill>
                                  <a:srgbClr val="0033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800" b="1" i="1">
                                <a:solidFill>
                                  <a:srgbClr val="003300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  <m:sub>
                            <m:r>
                              <a:rPr lang="ru-RU" sz="2800" b="1" i="1">
                                <a:solidFill>
                                  <a:srgbClr val="003300"/>
                                </a:solidFill>
                                <a:latin typeface="Cambria Math"/>
                              </a:rPr>
                              <m:t>𝒌</m:t>
                            </m:r>
                          </m:sub>
                        </m:sSub>
                      </m:e>
                    </m:nary>
                  </m:oMath>
                </a14:m>
                <a:r>
                  <a:rPr lang="ru-RU" sz="2800" b="1" dirty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 и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ru-RU" sz="2800" b="1" i="1">
                            <a:solidFill>
                              <a:srgbClr val="003300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ru-RU" sz="2800" b="1" i="1">
                                <a:solidFill>
                                  <a:srgbClr val="0033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800" b="1" i="1">
                                <a:solidFill>
                                  <a:srgbClr val="003300"/>
                                </a:solidFill>
                                <a:latin typeface="Cambria Math"/>
                              </a:rPr>
                              <m:t>𝒃</m:t>
                            </m:r>
                          </m:e>
                          <m:sub>
                            <m:r>
                              <a:rPr lang="ru-RU" sz="2800" b="1" i="1">
                                <a:solidFill>
                                  <a:srgbClr val="003300"/>
                                </a:solidFill>
                                <a:latin typeface="Cambria Math"/>
                              </a:rPr>
                              <m:t>𝒌</m:t>
                            </m:r>
                          </m:sub>
                        </m:sSub>
                      </m:e>
                    </m:nary>
                  </m:oMath>
                </a14:m>
                <a:r>
                  <a:rPr lang="ru-RU" sz="2800" b="1" dirty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, их суммы равны </a:t>
                </a:r>
                <a:r>
                  <a:rPr lang="ru-RU" sz="2800" b="1" i="1" dirty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ru-RU" sz="2800" b="1" dirty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 и </a:t>
                </a:r>
                <a:r>
                  <a:rPr lang="ru-RU" sz="2800" b="1" i="1" dirty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ru-RU" sz="2800" b="1" dirty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 соответственно, то сходящимися будут ряды 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ru-RU" sz="2800" b="1" i="1">
                            <a:solidFill>
                              <a:srgbClr val="003300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ru-RU" sz="2800" b="1" i="1">
                            <a:solidFill>
                              <a:srgbClr val="003300"/>
                            </a:solidFill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ru-RU" sz="2800" b="1" i="1">
                                <a:solidFill>
                                  <a:srgbClr val="0033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800" b="1" i="1">
                                <a:solidFill>
                                  <a:srgbClr val="003300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  <m:sub>
                            <m:r>
                              <a:rPr lang="ru-RU" sz="2800" b="1" i="1">
                                <a:solidFill>
                                  <a:srgbClr val="003300"/>
                                </a:solidFill>
                                <a:latin typeface="Cambria Math"/>
                              </a:rPr>
                              <m:t>𝒌</m:t>
                            </m:r>
                          </m:sub>
                        </m:sSub>
                        <m:r>
                          <a:rPr lang="ru-RU" sz="2800" b="1" i="1">
                            <a:solidFill>
                              <a:srgbClr val="003300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ru-RU" sz="2800" b="1" i="1">
                                <a:solidFill>
                                  <a:srgbClr val="0033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800" b="1" i="1">
                                <a:solidFill>
                                  <a:srgbClr val="003300"/>
                                </a:solidFill>
                                <a:latin typeface="Cambria Math"/>
                              </a:rPr>
                              <m:t>𝒃</m:t>
                            </m:r>
                          </m:e>
                          <m:sub>
                            <m:r>
                              <a:rPr lang="ru-RU" sz="2800" b="1" i="1">
                                <a:solidFill>
                                  <a:srgbClr val="003300"/>
                                </a:solidFill>
                                <a:latin typeface="Cambria Math"/>
                              </a:rPr>
                              <m:t>𝒌</m:t>
                            </m:r>
                          </m:sub>
                        </m:sSub>
                        <m:r>
                          <a:rPr lang="ru-RU" sz="2800" b="1" i="1">
                            <a:solidFill>
                              <a:srgbClr val="003300"/>
                            </a:solidFill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r>
                  <a:rPr lang="ru-RU" sz="2800" b="1" dirty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 и 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ru-RU" sz="2800" b="1" i="1">
                            <a:solidFill>
                              <a:srgbClr val="003300"/>
                            </a:solidFill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ru-RU" sz="2800" b="1" i="1">
                            <a:solidFill>
                              <a:srgbClr val="003300"/>
                            </a:solidFill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ru-RU" sz="2800" b="1" i="1">
                                <a:solidFill>
                                  <a:srgbClr val="0033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800" b="1" i="1">
                                <a:solidFill>
                                  <a:srgbClr val="003300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  <m:sub>
                            <m:r>
                              <a:rPr lang="ru-RU" sz="2800" b="1" i="1">
                                <a:solidFill>
                                  <a:srgbClr val="003300"/>
                                </a:solidFill>
                                <a:latin typeface="Cambria Math"/>
                              </a:rPr>
                              <m:t>𝒌</m:t>
                            </m:r>
                          </m:sub>
                        </m:sSub>
                        <m:r>
                          <a:rPr lang="ru-RU" sz="2800" b="1" i="1">
                            <a:solidFill>
                              <a:srgbClr val="003300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ru-RU" sz="2800" b="1" i="1">
                                <a:solidFill>
                                  <a:srgbClr val="0033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2800" b="1" i="1">
                                <a:solidFill>
                                  <a:srgbClr val="003300"/>
                                </a:solidFill>
                                <a:latin typeface="Cambria Math"/>
                              </a:rPr>
                              <m:t>𝒃</m:t>
                            </m:r>
                          </m:e>
                          <m:sub>
                            <m:r>
                              <a:rPr lang="ru-RU" sz="2800" b="1" i="1">
                                <a:solidFill>
                                  <a:srgbClr val="003300"/>
                                </a:solidFill>
                                <a:latin typeface="Cambria Math"/>
                              </a:rPr>
                              <m:t>𝒌</m:t>
                            </m:r>
                          </m:sub>
                        </m:sSub>
                        <m:r>
                          <a:rPr lang="ru-RU" sz="2800" b="1" i="1">
                            <a:solidFill>
                              <a:srgbClr val="003300"/>
                            </a:solidFill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r>
                  <a:rPr lang="ru-RU" sz="2800" b="1" dirty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, причем их суммы будут равны </a:t>
                </a:r>
                <a:r>
                  <a:rPr lang="ru-RU" sz="2800" b="1" i="1" dirty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A + B</a:t>
                </a:r>
                <a:r>
                  <a:rPr lang="ru-RU" sz="2800" b="1" dirty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 и </a:t>
                </a:r>
                <a:r>
                  <a:rPr lang="ru-RU" sz="2800" b="1" i="1" dirty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A - B</a:t>
                </a:r>
                <a:r>
                  <a:rPr lang="ru-RU" sz="2800" b="1" dirty="0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 соответственно.</a:t>
                </a:r>
                <a:endParaRPr lang="ru-RU" sz="28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ru-RU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322" y="4149080"/>
                <a:ext cx="8820472" cy="1761059"/>
              </a:xfrm>
              <a:prstGeom prst="rect">
                <a:avLst/>
              </a:prstGeom>
              <a:blipFill rotWithShape="1">
                <a:blip r:embed="rId3"/>
                <a:stretch>
                  <a:fillRect l="-1451" r="-968" b="-560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Группа 5"/>
          <p:cNvGrpSpPr/>
          <p:nvPr/>
        </p:nvGrpSpPr>
        <p:grpSpPr>
          <a:xfrm>
            <a:off x="5940152" y="2625610"/>
            <a:ext cx="546945" cy="998555"/>
            <a:chOff x="2555776" y="2564904"/>
            <a:chExt cx="546945" cy="1047184"/>
          </a:xfrm>
        </p:grpSpPr>
        <p:sp>
          <p:nvSpPr>
            <p:cNvPr id="7" name="TextBox 6"/>
            <p:cNvSpPr txBox="1"/>
            <p:nvPr/>
          </p:nvSpPr>
          <p:spPr>
            <a:xfrm>
              <a:off x="2555776" y="3224770"/>
              <a:ext cx="546945" cy="3873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k=1</a:t>
              </a:r>
              <a:endPara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2602263" y="2564904"/>
                  <a:ext cx="466794" cy="41959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dirty="0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∞</m:t>
                        </m:r>
                      </m:oMath>
                    </m:oMathPara>
                  </a14:m>
                  <a:endParaRPr lang="ru-RU" sz="2000" b="1" i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02263" y="2564904"/>
                  <a:ext cx="466794" cy="41959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9" name="Группа 8"/>
          <p:cNvGrpSpPr/>
          <p:nvPr/>
        </p:nvGrpSpPr>
        <p:grpSpPr>
          <a:xfrm>
            <a:off x="5226483" y="1951363"/>
            <a:ext cx="546945" cy="998555"/>
            <a:chOff x="2555776" y="2564904"/>
            <a:chExt cx="546945" cy="1047184"/>
          </a:xfrm>
        </p:grpSpPr>
        <p:sp>
          <p:nvSpPr>
            <p:cNvPr id="10" name="TextBox 9"/>
            <p:cNvSpPr txBox="1"/>
            <p:nvPr/>
          </p:nvSpPr>
          <p:spPr>
            <a:xfrm>
              <a:off x="2555776" y="3224770"/>
              <a:ext cx="546945" cy="3873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k=1</a:t>
              </a:r>
              <a:endPara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2602263" y="2564904"/>
                  <a:ext cx="466794" cy="41959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dirty="0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∞</m:t>
                        </m:r>
                      </m:oMath>
                    </m:oMathPara>
                  </a14:m>
                  <a:endParaRPr lang="ru-RU" sz="2000" b="1" i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02263" y="2564904"/>
                  <a:ext cx="466794" cy="41959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Группа 11"/>
          <p:cNvGrpSpPr/>
          <p:nvPr/>
        </p:nvGrpSpPr>
        <p:grpSpPr>
          <a:xfrm>
            <a:off x="1466500" y="3254833"/>
            <a:ext cx="546945" cy="998555"/>
            <a:chOff x="2555776" y="2564904"/>
            <a:chExt cx="546945" cy="1047184"/>
          </a:xfrm>
        </p:grpSpPr>
        <p:sp>
          <p:nvSpPr>
            <p:cNvPr id="13" name="TextBox 12"/>
            <p:cNvSpPr txBox="1"/>
            <p:nvPr/>
          </p:nvSpPr>
          <p:spPr>
            <a:xfrm>
              <a:off x="2555776" y="3224770"/>
              <a:ext cx="546945" cy="3873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k=1</a:t>
              </a:r>
              <a:endPara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2602263" y="2564904"/>
                  <a:ext cx="466794" cy="41959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dirty="0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∞</m:t>
                        </m:r>
                      </m:oMath>
                    </m:oMathPara>
                  </a14:m>
                  <a:endParaRPr lang="ru-RU" sz="2000" b="1" i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02263" y="2564904"/>
                  <a:ext cx="466794" cy="41959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Группа 14"/>
          <p:cNvGrpSpPr/>
          <p:nvPr/>
        </p:nvGrpSpPr>
        <p:grpSpPr>
          <a:xfrm>
            <a:off x="6613189" y="3993737"/>
            <a:ext cx="546945" cy="998555"/>
            <a:chOff x="2555776" y="2564904"/>
            <a:chExt cx="546945" cy="1047184"/>
          </a:xfrm>
        </p:grpSpPr>
        <p:sp>
          <p:nvSpPr>
            <p:cNvPr id="16" name="TextBox 15"/>
            <p:cNvSpPr txBox="1"/>
            <p:nvPr/>
          </p:nvSpPr>
          <p:spPr>
            <a:xfrm>
              <a:off x="2555776" y="3224770"/>
              <a:ext cx="546945" cy="3873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k=1</a:t>
              </a:r>
              <a:endParaRPr lang="ru-RU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2602263" y="2564904"/>
                  <a:ext cx="466794" cy="41959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dirty="0" smtClean="0">
                            <a:solidFill>
                              <a:srgbClr val="0033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∞</m:t>
                        </m:r>
                      </m:oMath>
                    </m:oMathPara>
                  </a14:m>
                  <a:endParaRPr lang="ru-RU" sz="2000" b="1" i="1" dirty="0">
                    <a:solidFill>
                      <a:srgbClr val="003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02263" y="2564904"/>
                  <a:ext cx="466794" cy="41959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8" name="Группа 17"/>
          <p:cNvGrpSpPr/>
          <p:nvPr/>
        </p:nvGrpSpPr>
        <p:grpSpPr>
          <a:xfrm>
            <a:off x="4128362" y="5313811"/>
            <a:ext cx="546945" cy="998555"/>
            <a:chOff x="2555776" y="2564904"/>
            <a:chExt cx="546945" cy="1047184"/>
          </a:xfrm>
        </p:grpSpPr>
        <p:sp>
          <p:nvSpPr>
            <p:cNvPr id="19" name="TextBox 18"/>
            <p:cNvSpPr txBox="1"/>
            <p:nvPr/>
          </p:nvSpPr>
          <p:spPr>
            <a:xfrm>
              <a:off x="2555776" y="3224770"/>
              <a:ext cx="546945" cy="3873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k=1</a:t>
              </a:r>
              <a:endParaRPr lang="ru-RU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2602263" y="2564904"/>
                  <a:ext cx="466794" cy="41959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dirty="0" smtClean="0">
                            <a:solidFill>
                              <a:srgbClr val="0033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∞</m:t>
                        </m:r>
                      </m:oMath>
                    </m:oMathPara>
                  </a14:m>
                  <a:endParaRPr lang="ru-RU" sz="2000" b="1" i="1" dirty="0">
                    <a:solidFill>
                      <a:srgbClr val="003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02263" y="2564904"/>
                  <a:ext cx="466794" cy="41959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1" name="Группа 20"/>
          <p:cNvGrpSpPr/>
          <p:nvPr/>
        </p:nvGrpSpPr>
        <p:grpSpPr>
          <a:xfrm>
            <a:off x="2013445" y="5313811"/>
            <a:ext cx="546945" cy="998555"/>
            <a:chOff x="2555776" y="2564904"/>
            <a:chExt cx="546945" cy="1047184"/>
          </a:xfrm>
        </p:grpSpPr>
        <p:sp>
          <p:nvSpPr>
            <p:cNvPr id="22" name="TextBox 21"/>
            <p:cNvSpPr txBox="1"/>
            <p:nvPr/>
          </p:nvSpPr>
          <p:spPr>
            <a:xfrm>
              <a:off x="2555776" y="3224770"/>
              <a:ext cx="546945" cy="3873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k=1</a:t>
              </a:r>
              <a:endParaRPr lang="ru-RU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2602263" y="2564904"/>
                  <a:ext cx="466794" cy="41959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dirty="0" smtClean="0">
                            <a:solidFill>
                              <a:srgbClr val="0033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∞</m:t>
                        </m:r>
                      </m:oMath>
                    </m:oMathPara>
                  </a14:m>
                  <a:endParaRPr lang="ru-RU" sz="2000" b="1" i="1" dirty="0">
                    <a:solidFill>
                      <a:srgbClr val="003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02263" y="2564904"/>
                  <a:ext cx="466794" cy="419595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" name="Группа 23"/>
          <p:cNvGrpSpPr/>
          <p:nvPr/>
        </p:nvGrpSpPr>
        <p:grpSpPr>
          <a:xfrm>
            <a:off x="5512139" y="4046876"/>
            <a:ext cx="546945" cy="998555"/>
            <a:chOff x="2555776" y="2564904"/>
            <a:chExt cx="546945" cy="1047184"/>
          </a:xfrm>
        </p:grpSpPr>
        <p:sp>
          <p:nvSpPr>
            <p:cNvPr id="25" name="TextBox 24"/>
            <p:cNvSpPr txBox="1"/>
            <p:nvPr/>
          </p:nvSpPr>
          <p:spPr>
            <a:xfrm>
              <a:off x="2555776" y="3224770"/>
              <a:ext cx="546945" cy="3873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k=1</a:t>
              </a:r>
              <a:endParaRPr lang="ru-RU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2602263" y="2564904"/>
                  <a:ext cx="466794" cy="41959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dirty="0" smtClean="0">
                            <a:solidFill>
                              <a:srgbClr val="0033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∞</m:t>
                        </m:r>
                      </m:oMath>
                    </m:oMathPara>
                  </a14:m>
                  <a:endParaRPr lang="ru-RU" sz="2000" b="1" i="1" dirty="0">
                    <a:solidFill>
                      <a:srgbClr val="003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02263" y="2564904"/>
                  <a:ext cx="466794" cy="419595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81633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395</Words>
  <Application>Microsoft Office PowerPoint</Application>
  <PresentationFormat>Экран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Тема урока: Числовые ряды. Сходимость числовых рядов.</vt:lpstr>
      <vt:lpstr>Повторение. Геометрическая прогрессия</vt:lpstr>
      <vt:lpstr>Презентация PowerPoint</vt:lpstr>
      <vt:lpstr>Презентация PowerPoint</vt:lpstr>
      <vt:lpstr>Презентация PowerPoint</vt:lpstr>
      <vt:lpstr>Презентация PowerPoint</vt:lpstr>
      <vt:lpstr>Необходимое условие сходимости числового ряда  Если ряд сходится, то его общий член стремится к нулю: lim ап  0   </vt:lpstr>
      <vt:lpstr>Часто используемые утверждения</vt:lpstr>
      <vt:lpstr>Свойства числовых рядов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Числовые ряды. Сходимость числовых рядов.</dc:title>
  <dc:creator>Любовь</dc:creator>
  <cp:lastModifiedBy>User11</cp:lastModifiedBy>
  <cp:revision>12</cp:revision>
  <dcterms:created xsi:type="dcterms:W3CDTF">2018-11-15T17:35:19Z</dcterms:created>
  <dcterms:modified xsi:type="dcterms:W3CDTF">2018-11-17T04:43:44Z</dcterms:modified>
</cp:coreProperties>
</file>